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1464" r:id="rId5"/>
    <p:sldId id="1480" r:id="rId6"/>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03" userDrawn="1">
          <p15:clr>
            <a:srgbClr val="A4A3A4"/>
          </p15:clr>
        </p15:guide>
        <p15:guide id="2" pos="461" userDrawn="1">
          <p15:clr>
            <a:srgbClr val="A4A3A4"/>
          </p15:clr>
        </p15:guide>
        <p15:guide id="3" orient="horz" pos="2341" userDrawn="1">
          <p15:clr>
            <a:srgbClr val="A4A3A4"/>
          </p15:clr>
        </p15:guide>
        <p15:guide id="4" orient="horz" pos="2487" userDrawn="1">
          <p15:clr>
            <a:srgbClr val="A4A3A4"/>
          </p15:clr>
        </p15:guide>
        <p15:guide id="5" orient="horz" pos="2840" userDrawn="1">
          <p15:clr>
            <a:srgbClr val="A4A3A4"/>
          </p15:clr>
        </p15:guide>
        <p15:guide id="6" orient="horz" pos="2907" userDrawn="1">
          <p15:clr>
            <a:srgbClr val="A4A3A4"/>
          </p15:clr>
        </p15:guide>
        <p15:guide id="7" orient="horz" pos="1774" userDrawn="1">
          <p15:clr>
            <a:srgbClr val="A4A3A4"/>
          </p15:clr>
        </p15:guide>
        <p15:guide id="8" orient="horz" pos="1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25B748"/>
    <a:srgbClr val="BFBFBF"/>
    <a:srgbClr val="F18B00"/>
    <a:srgbClr val="0D28C2"/>
    <a:srgbClr val="25B748"/>
    <a:srgbClr val="8517AC"/>
    <a:srgbClr val="14BFB8"/>
    <a:srgbClr val="25B748"/>
    <a:srgbClr val="FB6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528DDC-73BB-29A5-5114-840996426E2C}" v="35" dt="2024-06-18T11:24:14.1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2000" autoAdjust="0"/>
  </p:normalViewPr>
  <p:slideViewPr>
    <p:cSldViewPr snapToGrid="0">
      <p:cViewPr varScale="1">
        <p:scale>
          <a:sx n="107" d="100"/>
          <a:sy n="107" d="100"/>
        </p:scale>
        <p:origin x="612" y="102"/>
      </p:cViewPr>
      <p:guideLst>
        <p:guide orient="horz" pos="2103"/>
        <p:guide pos="461"/>
        <p:guide orient="horz" pos="2341"/>
        <p:guide orient="horz" pos="2487"/>
        <p:guide orient="horz" pos="2840"/>
        <p:guide orient="horz" pos="2907"/>
        <p:guide orient="horz" pos="1774"/>
        <p:guide orient="horz" pos="187"/>
      </p:guideLst>
    </p:cSldViewPr>
  </p:slideViewPr>
  <p:notesTextViewPr>
    <p:cViewPr>
      <p:scale>
        <a:sx n="1" d="1"/>
        <a:sy n="1" d="1"/>
      </p:scale>
      <p:origin x="0" y="0"/>
    </p:cViewPr>
  </p:notesTextViewPr>
  <p:sorterViewPr>
    <p:cViewPr varScale="1">
      <p:scale>
        <a:sx n="1" d="1"/>
        <a:sy n="1" d="1"/>
      </p:scale>
      <p:origin x="0" y="-2037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é Paiva" userId="S::afpao@iscte-iul.pt::2accbafb-aa7f-43de-a815-c6d3dd0918cb" providerId="AD" clId="Web-{B9528DDC-73BB-29A5-5114-840996426E2C}"/>
    <pc:docChg chg="modSld">
      <pc:chgData name="André Paiva" userId="S::afpao@iscte-iul.pt::2accbafb-aa7f-43de-a815-c6d3dd0918cb" providerId="AD" clId="Web-{B9528DDC-73BB-29A5-5114-840996426E2C}" dt="2024-06-18T11:24:14.191" v="23" actId="1076"/>
      <pc:docMkLst>
        <pc:docMk/>
      </pc:docMkLst>
      <pc:sldChg chg="modSp">
        <pc:chgData name="André Paiva" userId="S::afpao@iscte-iul.pt::2accbafb-aa7f-43de-a815-c6d3dd0918cb" providerId="AD" clId="Web-{B9528DDC-73BB-29A5-5114-840996426E2C}" dt="2024-06-18T11:24:14.191" v="23" actId="1076"/>
        <pc:sldMkLst>
          <pc:docMk/>
          <pc:sldMk cId="1984566798" sldId="1464"/>
        </pc:sldMkLst>
        <pc:spChg chg="mod">
          <ac:chgData name="André Paiva" userId="S::afpao@iscte-iul.pt::2accbafb-aa7f-43de-a815-c6d3dd0918cb" providerId="AD" clId="Web-{B9528DDC-73BB-29A5-5114-840996426E2C}" dt="2024-06-18T11:23:05.846" v="12" actId="20577"/>
          <ac:spMkLst>
            <pc:docMk/>
            <pc:sldMk cId="1984566798" sldId="1464"/>
            <ac:spMk id="7" creationId="{1EE6A478-9869-C44C-DB22-23E9AE5B932A}"/>
          </ac:spMkLst>
        </pc:spChg>
        <pc:spChg chg="mod ord">
          <ac:chgData name="André Paiva" userId="S::afpao@iscte-iul.pt::2accbafb-aa7f-43de-a815-c6d3dd0918cb" providerId="AD" clId="Web-{B9528DDC-73BB-29A5-5114-840996426E2C}" dt="2024-06-18T11:24:02.988" v="22" actId="1076"/>
          <ac:spMkLst>
            <pc:docMk/>
            <pc:sldMk cId="1984566798" sldId="1464"/>
            <ac:spMk id="8" creationId="{89D87ABE-F2B6-701C-B426-F9A446A51231}"/>
          </ac:spMkLst>
        </pc:spChg>
        <pc:spChg chg="mod">
          <ac:chgData name="André Paiva" userId="S::afpao@iscte-iul.pt::2accbafb-aa7f-43de-a815-c6d3dd0918cb" providerId="AD" clId="Web-{B9528DDC-73BB-29A5-5114-840996426E2C}" dt="2024-06-18T11:24:02.894" v="20" actId="1076"/>
          <ac:spMkLst>
            <pc:docMk/>
            <pc:sldMk cId="1984566798" sldId="1464"/>
            <ac:spMk id="9" creationId="{462F140E-4D59-F719-749C-4EAD9E2C0C08}"/>
          </ac:spMkLst>
        </pc:spChg>
        <pc:spChg chg="mod">
          <ac:chgData name="André Paiva" userId="S::afpao@iscte-iul.pt::2accbafb-aa7f-43de-a815-c6d3dd0918cb" providerId="AD" clId="Web-{B9528DDC-73BB-29A5-5114-840996426E2C}" dt="2024-06-18T11:24:02.941" v="21" actId="1076"/>
          <ac:spMkLst>
            <pc:docMk/>
            <pc:sldMk cId="1984566798" sldId="1464"/>
            <ac:spMk id="29" creationId="{FBC12D42-4878-5CAA-A57A-29BB7955EAF1}"/>
          </ac:spMkLst>
        </pc:spChg>
        <pc:grpChg chg="mod">
          <ac:chgData name="André Paiva" userId="S::afpao@iscte-iul.pt::2accbafb-aa7f-43de-a815-c6d3dd0918cb" providerId="AD" clId="Web-{B9528DDC-73BB-29A5-5114-840996426E2C}" dt="2024-06-18T11:24:14.191" v="23" actId="1076"/>
          <ac:grpSpMkLst>
            <pc:docMk/>
            <pc:sldMk cId="1984566798" sldId="1464"/>
            <ac:grpSpMk id="25" creationId="{7864FEAE-3E34-3A12-8928-1430D729B6DC}"/>
          </ac:grpSpMkLst>
        </pc:grpChg>
      </pc:sldChg>
    </pc:docChg>
  </pc:docChgLst>
  <pc:docChgLst>
    <pc:chgData name="Lara Gonçalves Carregã" userId="S::lagca@iscte-iul.pt::bbbb795e-1f93-442c-8eb1-83df2a08bd93" providerId="AD" clId="Web-{B8454D83-8992-6DE3-E928-B775DE0F8A61}"/>
    <pc:docChg chg="modSld">
      <pc:chgData name="Lara Gonçalves Carregã" userId="S::lagca@iscte-iul.pt::bbbb795e-1f93-442c-8eb1-83df2a08bd93" providerId="AD" clId="Web-{B8454D83-8992-6DE3-E928-B775DE0F8A61}" dt="2024-03-21T17:43:26.136" v="2" actId="20577"/>
      <pc:docMkLst>
        <pc:docMk/>
      </pc:docMkLst>
      <pc:sldChg chg="modSp">
        <pc:chgData name="Lara Gonçalves Carregã" userId="S::lagca@iscte-iul.pt::bbbb795e-1f93-442c-8eb1-83df2a08bd93" providerId="AD" clId="Web-{B8454D83-8992-6DE3-E928-B775DE0F8A61}" dt="2024-03-21T17:43:26.136" v="2" actId="20577"/>
        <pc:sldMkLst>
          <pc:docMk/>
          <pc:sldMk cId="1984566798" sldId="1464"/>
        </pc:sldMkLst>
        <pc:spChg chg="mod">
          <ac:chgData name="Lara Gonçalves Carregã" userId="S::lagca@iscte-iul.pt::bbbb795e-1f93-442c-8eb1-83df2a08bd93" providerId="AD" clId="Web-{B8454D83-8992-6DE3-E928-B775DE0F8A61}" dt="2024-03-21T17:43:26.136" v="2" actId="20577"/>
          <ac:spMkLst>
            <pc:docMk/>
            <pc:sldMk cId="1984566798" sldId="1464"/>
            <ac:spMk id="42" creationId="{A72A32A6-1C78-52D6-6040-C9C7BB98355C}"/>
          </ac:spMkLst>
        </pc:spChg>
      </pc:sldChg>
    </pc:docChg>
  </pc:docChgLst>
  <pc:docChgLst>
    <pc:chgData name="André Paiva" userId="S::afpao@iscte-iul.pt::2accbafb-aa7f-43de-a815-c6d3dd0918cb" providerId="AD" clId="Web-{2938BE1E-7D36-4CB6-3397-8E8C0857A6BF}"/>
    <pc:docChg chg="modSld">
      <pc:chgData name="André Paiva" userId="S::afpao@iscte-iul.pt::2accbafb-aa7f-43de-a815-c6d3dd0918cb" providerId="AD" clId="Web-{2938BE1E-7D36-4CB6-3397-8E8C0857A6BF}" dt="2024-03-27T12:41:52.420" v="16" actId="20577"/>
      <pc:docMkLst>
        <pc:docMk/>
      </pc:docMkLst>
      <pc:sldChg chg="modSp">
        <pc:chgData name="André Paiva" userId="S::afpao@iscte-iul.pt::2accbafb-aa7f-43de-a815-c6d3dd0918cb" providerId="AD" clId="Web-{2938BE1E-7D36-4CB6-3397-8E8C0857A6BF}" dt="2024-03-27T12:41:52.420" v="16" actId="20577"/>
        <pc:sldMkLst>
          <pc:docMk/>
          <pc:sldMk cId="579839463" sldId="1480"/>
        </pc:sldMkLst>
        <pc:spChg chg="mod">
          <ac:chgData name="André Paiva" userId="S::afpao@iscte-iul.pt::2accbafb-aa7f-43de-a815-c6d3dd0918cb" providerId="AD" clId="Web-{2938BE1E-7D36-4CB6-3397-8E8C0857A6BF}" dt="2024-03-27T12:41:52.420" v="16" actId="20577"/>
          <ac:spMkLst>
            <pc:docMk/>
            <pc:sldMk cId="579839463" sldId="1480"/>
            <ac:spMk id="9" creationId="{462F140E-4D59-F719-749C-4EAD9E2C0C0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1B9C40-70BB-46BF-8CAA-B837DD242B3A}" type="datetimeFigureOut">
              <a:rPr lang="en-GB" smtClean="0"/>
              <a:t>18/06/2024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ED0635-6481-41B4-98E5-A0B6D58B84C9}" type="slidenum">
              <a:rPr lang="en-GB" smtClean="0"/>
              <a:t>‹nº›</a:t>
            </a:fld>
            <a:endParaRPr lang="en-GB"/>
          </a:p>
        </p:txBody>
      </p:sp>
    </p:spTree>
    <p:extLst>
      <p:ext uri="{BB962C8B-B14F-4D97-AF65-F5344CB8AC3E}">
        <p14:creationId xmlns:p14="http://schemas.microsoft.com/office/powerpoint/2010/main" val="3947199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623875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816367"/>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iscte-iul.pt/conteudos/iscte/escolas/ciencias-sociais-humanas/comissoes-de-etica/comissao-especializada-de-etica-de-economia-politica/2611/submissao-de-pedidos" TargetMode="External"/><Relationship Id="rId7" Type="http://schemas.openxmlformats.org/officeDocument/2006/relationships/image" Target="../media/image1.png"/><Relationship Id="rId2" Type="http://schemas.openxmlformats.org/officeDocument/2006/relationships/hyperlink" Target="mailto:comisao.etica.ecsh@iscte-iul.pt" TargetMode="External"/><Relationship Id="rId1" Type="http://schemas.openxmlformats.org/officeDocument/2006/relationships/slideLayout" Target="../slideLayouts/slideLayout1.xml"/><Relationship Id="rId6" Type="http://schemas.openxmlformats.org/officeDocument/2006/relationships/hyperlink" Target="https://fenix.iscte-iul.pt/documents/RGPD/Recomend_Seguranca_Prot_Dados_Privados_Encript.pdf" TargetMode="External"/><Relationship Id="rId5" Type="http://schemas.openxmlformats.org/officeDocument/2006/relationships/hyperlink" Target="https://www.iscte-iul.pt/assets/files/2022/12/12/1670862303829_orientacoes_aos_investigadores_sobre_protecao_de_dados_pessoais.pdf" TargetMode="External"/><Relationship Id="rId4" Type="http://schemas.openxmlformats.org/officeDocument/2006/relationships/hyperlink" Target="https://www.iscte-iul.pt/assets/files/2022/01/24/1643044824553_Co_digo_de_Conduta_E_tica_na_Investigac_a_o_ISCTE.pdf" TargetMode="External"/><Relationship Id="rId9"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E0E987-74EA-8992-B9D2-12716F9D2892}"/>
              </a:ext>
            </a:extLst>
          </p:cNvPr>
          <p:cNvSpPr/>
          <p:nvPr/>
        </p:nvSpPr>
        <p:spPr>
          <a:xfrm>
            <a:off x="6096000" y="1712475"/>
            <a:ext cx="5606361" cy="18730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B14EFBD6-E5DA-788F-AF65-2255C9B9777D}"/>
              </a:ext>
            </a:extLst>
          </p:cNvPr>
          <p:cNvGrpSpPr/>
          <p:nvPr/>
        </p:nvGrpSpPr>
        <p:grpSpPr>
          <a:xfrm rot="5400000" flipH="1">
            <a:off x="327712" y="76961"/>
            <a:ext cx="298804" cy="911638"/>
            <a:chOff x="1406152" y="4603606"/>
            <a:chExt cx="253346" cy="772948"/>
          </a:xfrm>
          <a:solidFill>
            <a:schemeClr val="tx2"/>
          </a:solidFill>
        </p:grpSpPr>
        <p:sp>
          <p:nvSpPr>
            <p:cNvPr id="5" name="Freeform: Shape 4">
              <a:extLst>
                <a:ext uri="{FF2B5EF4-FFF2-40B4-BE49-F238E27FC236}">
                  <a16:creationId xmlns:a16="http://schemas.microsoft.com/office/drawing/2014/main" id="{AA7C8BC5-7044-4BF6-3341-3729949EAC6C}"/>
                </a:ext>
              </a:extLst>
            </p:cNvPr>
            <p:cNvSpPr/>
            <p:nvPr/>
          </p:nvSpPr>
          <p:spPr>
            <a:xfrm>
              <a:off x="1406152" y="4850646"/>
              <a:ext cx="253346" cy="525908"/>
            </a:xfrm>
            <a:custGeom>
              <a:avLst/>
              <a:gdLst>
                <a:gd name="connsiteX0" fmla="*/ 0 w 74834"/>
                <a:gd name="connsiteY0" fmla="*/ 0 h 335667"/>
                <a:gd name="connsiteX1" fmla="*/ 74834 w 74834"/>
                <a:gd name="connsiteY1" fmla="*/ 0 h 335667"/>
                <a:gd name="connsiteX2" fmla="*/ 74834 w 74834"/>
                <a:gd name="connsiteY2" fmla="*/ 335667 h 335667"/>
                <a:gd name="connsiteX3" fmla="*/ 0 w 74834"/>
                <a:gd name="connsiteY3" fmla="*/ 335667 h 335667"/>
              </a:gdLst>
              <a:ahLst/>
              <a:cxnLst>
                <a:cxn ang="0">
                  <a:pos x="connsiteX0" y="connsiteY0"/>
                </a:cxn>
                <a:cxn ang="0">
                  <a:pos x="connsiteX1" y="connsiteY1"/>
                </a:cxn>
                <a:cxn ang="0">
                  <a:pos x="connsiteX2" y="connsiteY2"/>
                </a:cxn>
                <a:cxn ang="0">
                  <a:pos x="connsiteX3" y="connsiteY3"/>
                </a:cxn>
              </a:cxnLst>
              <a:rect l="l" t="t" r="r" b="b"/>
              <a:pathLst>
                <a:path w="74834" h="335667">
                  <a:moveTo>
                    <a:pt x="0" y="0"/>
                  </a:moveTo>
                  <a:lnTo>
                    <a:pt x="74834" y="0"/>
                  </a:lnTo>
                  <a:lnTo>
                    <a:pt x="74834" y="335667"/>
                  </a:lnTo>
                  <a:lnTo>
                    <a:pt x="0" y="335667"/>
                  </a:lnTo>
                  <a:close/>
                </a:path>
              </a:pathLst>
            </a:custGeom>
            <a:grpFill/>
            <a:ln w="310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6" name="Freeform: Shape 5">
              <a:extLst>
                <a:ext uri="{FF2B5EF4-FFF2-40B4-BE49-F238E27FC236}">
                  <a16:creationId xmlns:a16="http://schemas.microsoft.com/office/drawing/2014/main" id="{20DAC319-72F1-C1B0-E68A-43A359A489B7}"/>
                </a:ext>
              </a:extLst>
            </p:cNvPr>
            <p:cNvSpPr/>
            <p:nvPr/>
          </p:nvSpPr>
          <p:spPr>
            <a:xfrm>
              <a:off x="1406152" y="4603606"/>
              <a:ext cx="253346" cy="93555"/>
            </a:xfrm>
            <a:custGeom>
              <a:avLst/>
              <a:gdLst>
                <a:gd name="connsiteX0" fmla="*/ 0 w 74834"/>
                <a:gd name="connsiteY0" fmla="*/ 0 h 27635"/>
                <a:gd name="connsiteX1" fmla="*/ 74834 w 74834"/>
                <a:gd name="connsiteY1" fmla="*/ 0 h 27635"/>
                <a:gd name="connsiteX2" fmla="*/ 74834 w 74834"/>
                <a:gd name="connsiteY2" fmla="*/ 27636 h 27635"/>
                <a:gd name="connsiteX3" fmla="*/ 0 w 74834"/>
                <a:gd name="connsiteY3" fmla="*/ 27636 h 27635"/>
              </a:gdLst>
              <a:ahLst/>
              <a:cxnLst>
                <a:cxn ang="0">
                  <a:pos x="connsiteX0" y="connsiteY0"/>
                </a:cxn>
                <a:cxn ang="0">
                  <a:pos x="connsiteX1" y="connsiteY1"/>
                </a:cxn>
                <a:cxn ang="0">
                  <a:pos x="connsiteX2" y="connsiteY2"/>
                </a:cxn>
                <a:cxn ang="0">
                  <a:pos x="connsiteX3" y="connsiteY3"/>
                </a:cxn>
              </a:cxnLst>
              <a:rect l="l" t="t" r="r" b="b"/>
              <a:pathLst>
                <a:path w="74834" h="27635">
                  <a:moveTo>
                    <a:pt x="0" y="0"/>
                  </a:moveTo>
                  <a:lnTo>
                    <a:pt x="74834" y="0"/>
                  </a:lnTo>
                  <a:lnTo>
                    <a:pt x="74834" y="27636"/>
                  </a:lnTo>
                  <a:lnTo>
                    <a:pt x="0" y="27636"/>
                  </a:lnTo>
                  <a:close/>
                </a:path>
              </a:pathLst>
            </a:custGeom>
            <a:grpFill/>
            <a:ln w="310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sp>
        <p:nvSpPr>
          <p:cNvPr id="9" name="TextBox 8">
            <a:extLst>
              <a:ext uri="{FF2B5EF4-FFF2-40B4-BE49-F238E27FC236}">
                <a16:creationId xmlns:a16="http://schemas.microsoft.com/office/drawing/2014/main" id="{462F140E-4D59-F719-749C-4EAD9E2C0C08}"/>
              </a:ext>
            </a:extLst>
          </p:cNvPr>
          <p:cNvSpPr txBox="1"/>
          <p:nvPr/>
        </p:nvSpPr>
        <p:spPr>
          <a:xfrm>
            <a:off x="1010714" y="2245002"/>
            <a:ext cx="4724754" cy="1320939"/>
          </a:xfrm>
          <a:prstGeom prst="rect">
            <a:avLst/>
          </a:prstGeom>
          <a:noFill/>
        </p:spPr>
        <p:txBody>
          <a:bodyPr wrap="square">
            <a:spAutoFit/>
          </a:bodyPr>
          <a:lstStyle/>
          <a:p>
            <a:pPr algn="just" rtl="0" fontAlgn="base"/>
            <a:r>
              <a:rPr lang="pt-PT" sz="1100" b="0" i="0" dirty="0">
                <a:effectLst/>
              </a:rPr>
              <a:t>A submissão de estudos para apreciação por uma comissão de ética visa a promoção da proteção dos direitos dos/as participantes (seres humanos ou animais), dos/as investigadores/as, e a integridade da produção científica.  </a:t>
            </a:r>
          </a:p>
          <a:p>
            <a:pPr algn="just" rtl="0" fontAlgn="base"/>
            <a:r>
              <a:rPr lang="pt-PT" sz="1100" b="0" i="0" dirty="0">
                <a:effectLst/>
              </a:rPr>
              <a:t>Em algumas situações, é condição necessária para a obtenção de financiamentos e aceitação de publicações científicas.  </a:t>
            </a:r>
          </a:p>
          <a:p>
            <a:pPr marL="0" marR="0" lvl="0" indent="0" algn="l" defTabSz="914126" rtl="0" eaLnBrk="1" fontAlgn="auto" latinLnBrk="0" hangingPunct="1">
              <a:lnSpc>
                <a:spcPts val="1800"/>
              </a:lnSpc>
              <a:spcBef>
                <a:spcPts val="0"/>
              </a:spcBef>
              <a:spcAft>
                <a:spcPts val="0"/>
              </a:spcAft>
              <a:buClrTx/>
              <a:buSzTx/>
              <a:buFontTx/>
              <a:buNone/>
              <a:tabLst/>
              <a:defRPr/>
            </a:pPr>
            <a:endParaRPr lang="pt-BR" sz="1400" dirty="0">
              <a:solidFill>
                <a:prstClr val="black"/>
              </a:solidFill>
              <a:latin typeface="Century Gothic" panose="020F0302020204030204"/>
              <a:ea typeface="Verdana" panose="020B060403050404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D8D7C55-2ADF-F696-1F2D-CA4AFA41E9D0}"/>
              </a:ext>
            </a:extLst>
          </p:cNvPr>
          <p:cNvSpPr txBox="1"/>
          <p:nvPr/>
        </p:nvSpPr>
        <p:spPr>
          <a:xfrm>
            <a:off x="6423808" y="1737002"/>
            <a:ext cx="5078660" cy="1785104"/>
          </a:xfrm>
          <a:prstGeom prst="rect">
            <a:avLst/>
          </a:prstGeom>
          <a:noFill/>
        </p:spPr>
        <p:txBody>
          <a:bodyPr wrap="square">
            <a:spAutoFit/>
          </a:bodyPr>
          <a:lstStyle/>
          <a:p>
            <a:pPr marL="171450" indent="-171450" algn="just" rtl="0" fontAlgn="base">
              <a:buFont typeface="Wingdings" panose="05000000000000000000" pitchFamily="2" charset="2"/>
              <a:buChar char="§"/>
            </a:pPr>
            <a:r>
              <a:rPr lang="pt-PT" sz="1100" b="0" i="0" dirty="0">
                <a:effectLst/>
              </a:rPr>
              <a:t>Os estudos que envolvam recolha de dados com participantes; </a:t>
            </a:r>
          </a:p>
          <a:p>
            <a:pPr marL="171450" indent="-171450" algn="just" rtl="0" fontAlgn="base">
              <a:buFont typeface="Wingdings" panose="05000000000000000000" pitchFamily="2" charset="2"/>
              <a:buChar char="§"/>
            </a:pPr>
            <a:r>
              <a:rPr lang="pt-PT" sz="1100" b="0" i="0" dirty="0">
                <a:effectLst/>
              </a:rPr>
              <a:t>Os estudos que tenham obtido apreciação ética por outra entidade, devidamente comprovada, mas que pretendam ter também uma apreciação por parte desta comissão, devem fazer preenchimento do formulário com indicação dessa informação e respetivos comprovativos.   </a:t>
            </a:r>
          </a:p>
          <a:p>
            <a:pPr marL="171450" indent="-171450" algn="just" rtl="0" fontAlgn="base">
              <a:buFont typeface="Wingdings" panose="05000000000000000000" pitchFamily="2" charset="2"/>
              <a:buChar char="§"/>
            </a:pPr>
            <a:r>
              <a:rPr lang="pt-PT" sz="1100" b="0" i="0" dirty="0">
                <a:effectLst/>
              </a:rPr>
              <a:t>Os estudos que não envolvam participantes, que recorram apenas a dados já disponíveis em bases de dados públicas, ou que tenham obtido aprovação ética por outra entidade, dispensam aprovação pela Comissão de Ética. </a:t>
            </a:r>
          </a:p>
        </p:txBody>
      </p:sp>
      <p:sp>
        <p:nvSpPr>
          <p:cNvPr id="7" name="CaixaDeTexto 14">
            <a:extLst>
              <a:ext uri="{FF2B5EF4-FFF2-40B4-BE49-F238E27FC236}">
                <a16:creationId xmlns:a16="http://schemas.microsoft.com/office/drawing/2014/main" id="{1EE6A478-9869-C44C-DB22-23E9AE5B932A}"/>
              </a:ext>
            </a:extLst>
          </p:cNvPr>
          <p:cNvSpPr txBox="1"/>
          <p:nvPr/>
        </p:nvSpPr>
        <p:spPr>
          <a:xfrm>
            <a:off x="1029502" y="282201"/>
            <a:ext cx="9028898" cy="830997"/>
          </a:xfrm>
          <a:prstGeom prst="rect">
            <a:avLst/>
          </a:prstGeom>
          <a:noFill/>
        </p:spPr>
        <p:txBody>
          <a:bodyPr wrap="square" lIns="91440" tIns="45720" rIns="91440" bIns="45720" rtlCol="0" anchor="t">
            <a:spAutoFit/>
          </a:bodyPr>
          <a:lstStyle/>
          <a:p>
            <a:pPr defTabSz="509351">
              <a:defRPr/>
            </a:pPr>
            <a:r>
              <a:rPr lang="pt-BR" sz="2400" b="1" dirty="0">
                <a:solidFill>
                  <a:schemeClr val="tx2"/>
                </a:solidFill>
                <a:latin typeface="Century Gothic" panose="020F0302020204030204"/>
                <a:ea typeface="Verdana"/>
                <a:cs typeface="Arial"/>
              </a:rPr>
              <a:t>COMISSÃO ESPECIALIZADA DE ÉTICA DE ECONOMIA POLITICA </a:t>
            </a:r>
            <a:endParaRPr kumimoji="0" lang="pt-BR" sz="2400" b="1" i="0" u="none" strike="noStrike" kern="1200" cap="none" spc="0" normalizeH="0" baseline="0" noProof="0" dirty="0">
              <a:ln>
                <a:noFill/>
              </a:ln>
              <a:solidFill>
                <a:schemeClr val="tx2"/>
              </a:solidFill>
              <a:effectLst/>
              <a:uLnTx/>
              <a:uFillTx/>
              <a:latin typeface="Century Gothic" panose="020F0302020204030204"/>
              <a:ea typeface="Verdana" panose="020B060403050404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2B76793-A30F-B768-4B2E-52684CD2F336}"/>
              </a:ext>
            </a:extLst>
          </p:cNvPr>
          <p:cNvSpPr/>
          <p:nvPr/>
        </p:nvSpPr>
        <p:spPr>
          <a:xfrm>
            <a:off x="477116" y="1100413"/>
            <a:ext cx="5606361" cy="631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7864FEAE-3E34-3A12-8928-1430D729B6DC}"/>
              </a:ext>
            </a:extLst>
          </p:cNvPr>
          <p:cNvGrpSpPr/>
          <p:nvPr/>
        </p:nvGrpSpPr>
        <p:grpSpPr>
          <a:xfrm>
            <a:off x="737962" y="1793608"/>
            <a:ext cx="207132" cy="219870"/>
            <a:chOff x="4205287" y="1423987"/>
            <a:chExt cx="3777995" cy="4010310"/>
          </a:xfrm>
          <a:solidFill>
            <a:schemeClr val="tx2"/>
          </a:solidFill>
        </p:grpSpPr>
        <p:sp>
          <p:nvSpPr>
            <p:cNvPr id="26" name="Freeform: Shape 25">
              <a:extLst>
                <a:ext uri="{FF2B5EF4-FFF2-40B4-BE49-F238E27FC236}">
                  <a16:creationId xmlns:a16="http://schemas.microsoft.com/office/drawing/2014/main" id="{4036D6C3-41E4-EADB-466D-1FDFB20530D8}"/>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906AC4D4-4565-662F-5BC5-FE7C6CBAE7D5}"/>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575A7C08-10A0-1F04-B609-711292C15EF2}"/>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CaixaDeTexto 14">
            <a:extLst>
              <a:ext uri="{FF2B5EF4-FFF2-40B4-BE49-F238E27FC236}">
                <a16:creationId xmlns:a16="http://schemas.microsoft.com/office/drawing/2014/main" id="{FBC12D42-4878-5CAA-A57A-29BB7955EAF1}"/>
              </a:ext>
            </a:extLst>
          </p:cNvPr>
          <p:cNvSpPr txBox="1"/>
          <p:nvPr/>
        </p:nvSpPr>
        <p:spPr>
          <a:xfrm>
            <a:off x="1010716" y="1673683"/>
            <a:ext cx="4539160" cy="461665"/>
          </a:xfrm>
          <a:prstGeom prst="rect">
            <a:avLst/>
          </a:prstGeom>
          <a:noFill/>
        </p:spPr>
        <p:txBody>
          <a:bodyPr wrap="square" rtlCol="0">
            <a:spAutoFit/>
          </a:bodyPr>
          <a:lstStyle/>
          <a:p>
            <a:pPr algn="just" rtl="0" fontAlgn="base"/>
            <a:r>
              <a:rPr lang="pt-PT" sz="1200" b="1" dirty="0">
                <a:effectLst/>
                <a:latin typeface="+mj-lt"/>
              </a:rPr>
              <a:t>Porquê submeter um estudo para apreciação por uma comissão de ética?</a:t>
            </a:r>
            <a:r>
              <a:rPr lang="pt-PT" sz="1200" b="0" dirty="0">
                <a:effectLst/>
                <a:latin typeface="+mj-lt"/>
              </a:rPr>
              <a:t>  </a:t>
            </a:r>
          </a:p>
        </p:txBody>
      </p:sp>
      <p:sp>
        <p:nvSpPr>
          <p:cNvPr id="32" name="Rectangle 31">
            <a:extLst>
              <a:ext uri="{FF2B5EF4-FFF2-40B4-BE49-F238E27FC236}">
                <a16:creationId xmlns:a16="http://schemas.microsoft.com/office/drawing/2014/main" id="{2AC0F8CE-7AE0-44D9-7433-FE6D6F4CC89F}"/>
              </a:ext>
            </a:extLst>
          </p:cNvPr>
          <p:cNvSpPr/>
          <p:nvPr/>
        </p:nvSpPr>
        <p:spPr>
          <a:xfrm>
            <a:off x="6083475" y="1095115"/>
            <a:ext cx="5606361" cy="6317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3" name="Group 32">
            <a:extLst>
              <a:ext uri="{FF2B5EF4-FFF2-40B4-BE49-F238E27FC236}">
                <a16:creationId xmlns:a16="http://schemas.microsoft.com/office/drawing/2014/main" id="{A9F450D2-82E4-16A1-E807-C5B95BF7674A}"/>
              </a:ext>
            </a:extLst>
          </p:cNvPr>
          <p:cNvGrpSpPr/>
          <p:nvPr/>
        </p:nvGrpSpPr>
        <p:grpSpPr>
          <a:xfrm>
            <a:off x="6338493" y="1301040"/>
            <a:ext cx="207132" cy="219870"/>
            <a:chOff x="4205287" y="1423987"/>
            <a:chExt cx="3777995" cy="4010310"/>
          </a:xfrm>
          <a:solidFill>
            <a:schemeClr val="bg1"/>
          </a:solidFill>
        </p:grpSpPr>
        <p:sp>
          <p:nvSpPr>
            <p:cNvPr id="34" name="Freeform: Shape 33">
              <a:extLst>
                <a:ext uri="{FF2B5EF4-FFF2-40B4-BE49-F238E27FC236}">
                  <a16:creationId xmlns:a16="http://schemas.microsoft.com/office/drawing/2014/main" id="{3717C4F6-8AA8-BCA8-9AC5-2766E16949E1}"/>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8DA593AE-6CF6-0EA9-EC8C-30606CDF37A0}"/>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3FAE8D01-7500-EF40-3ED7-F6D42B351C7A}"/>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7" name="CaixaDeTexto 14">
            <a:extLst>
              <a:ext uri="{FF2B5EF4-FFF2-40B4-BE49-F238E27FC236}">
                <a16:creationId xmlns:a16="http://schemas.microsoft.com/office/drawing/2014/main" id="{B2701309-5776-09FC-35BC-85070BC9E94C}"/>
              </a:ext>
            </a:extLst>
          </p:cNvPr>
          <p:cNvSpPr txBox="1"/>
          <p:nvPr/>
        </p:nvSpPr>
        <p:spPr>
          <a:xfrm>
            <a:off x="6599680" y="1265285"/>
            <a:ext cx="4681949" cy="276999"/>
          </a:xfrm>
          <a:prstGeom prst="rect">
            <a:avLst/>
          </a:prstGeom>
          <a:noFill/>
        </p:spPr>
        <p:txBody>
          <a:bodyPr wrap="square" rtlCol="0">
            <a:spAutoFit/>
          </a:bodyPr>
          <a:lstStyle/>
          <a:p>
            <a:pPr marL="0" marR="0" lvl="0" indent="0" algn="l" defTabSz="509351" rtl="0" eaLnBrk="1" fontAlgn="auto" latinLnBrk="0" hangingPunct="1">
              <a:lnSpc>
                <a:spcPct val="100000"/>
              </a:lnSpc>
              <a:spcBef>
                <a:spcPts val="0"/>
              </a:spcBef>
              <a:spcAft>
                <a:spcPts val="0"/>
              </a:spcAft>
              <a:buClrTx/>
              <a:buSzTx/>
              <a:buFontTx/>
              <a:buNone/>
              <a:tabLst/>
              <a:defRPr/>
            </a:pPr>
            <a:r>
              <a:rPr lang="pt-PT" sz="1200" b="1" dirty="0">
                <a:solidFill>
                  <a:schemeClr val="bg2"/>
                </a:solidFill>
                <a:effectLst/>
                <a:latin typeface="+mj-lt"/>
              </a:rPr>
              <a:t>Que estudos são elegíveis para apreciação ética? </a:t>
            </a:r>
            <a:endParaRPr kumimoji="0" lang="pt-BR" sz="1200" b="1" u="none" strike="noStrike" kern="1200" cap="none" spc="0" normalizeH="0" baseline="0" noProof="0" dirty="0">
              <a:ln>
                <a:noFill/>
              </a:ln>
              <a:solidFill>
                <a:schemeClr val="bg2"/>
              </a:solidFill>
              <a:effectLst/>
              <a:uLnTx/>
              <a:uFillTx/>
              <a:latin typeface="+mj-lt"/>
              <a:ea typeface="Verdana" panose="020B0604030504040204" pitchFamily="34" charset="0"/>
              <a:cs typeface="Arial" panose="020B0604020202020204" pitchFamily="34" charset="0"/>
            </a:endParaRPr>
          </a:p>
        </p:txBody>
      </p:sp>
      <p:pic>
        <p:nvPicPr>
          <p:cNvPr id="3" name="Picture 2" descr="csh_hor_p_rgb">
            <a:extLst>
              <a:ext uri="{FF2B5EF4-FFF2-40B4-BE49-F238E27FC236}">
                <a16:creationId xmlns:a16="http://schemas.microsoft.com/office/drawing/2014/main" id="{CC856160-0523-1BFC-247E-8C004A7E4D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2163" b="29333"/>
          <a:stretch/>
        </p:blipFill>
        <p:spPr bwMode="auto">
          <a:xfrm>
            <a:off x="9086509" y="306403"/>
            <a:ext cx="2762250" cy="633095"/>
          </a:xfrm>
          <a:prstGeom prst="rect">
            <a:avLst/>
          </a:prstGeom>
          <a:noFill/>
          <a:ln>
            <a:noFill/>
          </a:ln>
          <a:extLst>
            <a:ext uri="{53640926-AAD7-44d8-BBD7-CCE9431645EC}">
              <a14:shadowObscured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pic>
      <p:sp>
        <p:nvSpPr>
          <p:cNvPr id="10" name="Rectangle 9">
            <a:extLst>
              <a:ext uri="{FF2B5EF4-FFF2-40B4-BE49-F238E27FC236}">
                <a16:creationId xmlns:a16="http://schemas.microsoft.com/office/drawing/2014/main" id="{49CF0B32-F753-9A05-91DE-F58F0D4FF61A}"/>
              </a:ext>
            </a:extLst>
          </p:cNvPr>
          <p:cNvSpPr/>
          <p:nvPr/>
        </p:nvSpPr>
        <p:spPr>
          <a:xfrm>
            <a:off x="477114" y="3585481"/>
            <a:ext cx="5606361" cy="631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3FE68F2-E8EA-4408-A161-80A7146DC9AA}"/>
              </a:ext>
            </a:extLst>
          </p:cNvPr>
          <p:cNvGrpSpPr/>
          <p:nvPr/>
        </p:nvGrpSpPr>
        <p:grpSpPr>
          <a:xfrm>
            <a:off x="764989" y="3791427"/>
            <a:ext cx="207132" cy="219870"/>
            <a:chOff x="4205287" y="1423987"/>
            <a:chExt cx="3777995" cy="4010310"/>
          </a:xfrm>
          <a:solidFill>
            <a:schemeClr val="tx2"/>
          </a:solidFill>
        </p:grpSpPr>
        <p:sp>
          <p:nvSpPr>
            <p:cNvPr id="14" name="Freeform: Shape 13">
              <a:extLst>
                <a:ext uri="{FF2B5EF4-FFF2-40B4-BE49-F238E27FC236}">
                  <a16:creationId xmlns:a16="http://schemas.microsoft.com/office/drawing/2014/main" id="{FC30EF20-0A2E-A768-113D-8DDB3DD28CD9}"/>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599F4D1-148C-D537-F93C-908593645524}"/>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2D5BDA8-E64A-EA8F-89C3-C217D766E271}"/>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A127D7CE-9E03-1A34-DD4C-24965C1C8351}"/>
              </a:ext>
            </a:extLst>
          </p:cNvPr>
          <p:cNvSpPr/>
          <p:nvPr/>
        </p:nvSpPr>
        <p:spPr>
          <a:xfrm>
            <a:off x="6083474" y="3585481"/>
            <a:ext cx="5606361" cy="6317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CaixaDeTexto 14">
            <a:extLst>
              <a:ext uri="{FF2B5EF4-FFF2-40B4-BE49-F238E27FC236}">
                <a16:creationId xmlns:a16="http://schemas.microsoft.com/office/drawing/2014/main" id="{7FBB8FB3-AF77-9A89-847D-691C9AA98D65}"/>
              </a:ext>
            </a:extLst>
          </p:cNvPr>
          <p:cNvSpPr txBox="1"/>
          <p:nvPr/>
        </p:nvSpPr>
        <p:spPr>
          <a:xfrm>
            <a:off x="6628394" y="4901292"/>
            <a:ext cx="3156379" cy="369332"/>
          </a:xfrm>
          <a:prstGeom prst="rect">
            <a:avLst/>
          </a:prstGeom>
          <a:noFill/>
        </p:spPr>
        <p:txBody>
          <a:bodyPr wrap="square" rtlCol="0">
            <a:spAutoFit/>
          </a:bodyPr>
          <a:lstStyle/>
          <a:p>
            <a:pPr marL="0" marR="0" lvl="0" indent="0" algn="l" defTabSz="509351"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Century Gothic" panose="020F0302020204030204"/>
                <a:ea typeface="Verdana" panose="020B0604030504040204" pitchFamily="34" charset="0"/>
                <a:cs typeface="Arial" panose="020B0604020202020204" pitchFamily="34" charset="0"/>
              </a:rPr>
              <a:t>Exemplo Titulo Destaque </a:t>
            </a:r>
          </a:p>
        </p:txBody>
      </p:sp>
      <p:grpSp>
        <p:nvGrpSpPr>
          <p:cNvPr id="19" name="Group 18">
            <a:extLst>
              <a:ext uri="{FF2B5EF4-FFF2-40B4-BE49-F238E27FC236}">
                <a16:creationId xmlns:a16="http://schemas.microsoft.com/office/drawing/2014/main" id="{B12E1DC4-4707-322E-C156-CA226D3D6685}"/>
              </a:ext>
            </a:extLst>
          </p:cNvPr>
          <p:cNvGrpSpPr/>
          <p:nvPr/>
        </p:nvGrpSpPr>
        <p:grpSpPr>
          <a:xfrm>
            <a:off x="6367207" y="4977436"/>
            <a:ext cx="207132" cy="219870"/>
            <a:chOff x="4205287" y="1423987"/>
            <a:chExt cx="3777995" cy="4010310"/>
          </a:xfrm>
          <a:solidFill>
            <a:schemeClr val="bg1"/>
          </a:solidFill>
        </p:grpSpPr>
        <p:sp>
          <p:nvSpPr>
            <p:cNvPr id="21" name="Freeform: Shape 20">
              <a:extLst>
                <a:ext uri="{FF2B5EF4-FFF2-40B4-BE49-F238E27FC236}">
                  <a16:creationId xmlns:a16="http://schemas.microsoft.com/office/drawing/2014/main" id="{30133290-39F3-AAC3-E6CA-B058FD326295}"/>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10F6B763-FED8-CE9C-1CC9-373AB641F897}"/>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B959504-5816-9202-F154-1CFC4631ABDA}"/>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 name="CaixaDeTexto 14">
            <a:extLst>
              <a:ext uri="{FF2B5EF4-FFF2-40B4-BE49-F238E27FC236}">
                <a16:creationId xmlns:a16="http://schemas.microsoft.com/office/drawing/2014/main" id="{8C99BDC3-F7A5-B8A6-633D-6823F36BFEE3}"/>
              </a:ext>
            </a:extLst>
          </p:cNvPr>
          <p:cNvSpPr txBox="1"/>
          <p:nvPr/>
        </p:nvSpPr>
        <p:spPr>
          <a:xfrm>
            <a:off x="1010714" y="3748368"/>
            <a:ext cx="4539160" cy="276999"/>
          </a:xfrm>
          <a:prstGeom prst="rect">
            <a:avLst/>
          </a:prstGeom>
          <a:noFill/>
        </p:spPr>
        <p:txBody>
          <a:bodyPr wrap="square" rtlCol="0">
            <a:spAutoFit/>
          </a:bodyPr>
          <a:lstStyle/>
          <a:p>
            <a:pPr algn="l" rtl="0" fontAlgn="base"/>
            <a:r>
              <a:rPr lang="pt-PT" sz="1200" b="1" dirty="0">
                <a:effectLst/>
                <a:latin typeface="+mj-lt"/>
              </a:rPr>
              <a:t>O que deve ser submetido a esta comissão?</a:t>
            </a:r>
            <a:r>
              <a:rPr lang="pt-PT" sz="1200" b="0" dirty="0">
                <a:effectLst/>
                <a:latin typeface="+mj-lt"/>
              </a:rPr>
              <a:t> </a:t>
            </a:r>
          </a:p>
        </p:txBody>
      </p:sp>
      <p:sp>
        <p:nvSpPr>
          <p:cNvPr id="38" name="CaixaDeTexto 14">
            <a:extLst>
              <a:ext uri="{FF2B5EF4-FFF2-40B4-BE49-F238E27FC236}">
                <a16:creationId xmlns:a16="http://schemas.microsoft.com/office/drawing/2014/main" id="{D17A0D37-FB37-852E-6347-8C22A75B075F}"/>
              </a:ext>
            </a:extLst>
          </p:cNvPr>
          <p:cNvSpPr txBox="1"/>
          <p:nvPr/>
        </p:nvSpPr>
        <p:spPr>
          <a:xfrm>
            <a:off x="6574339" y="3750419"/>
            <a:ext cx="4681949" cy="461665"/>
          </a:xfrm>
          <a:prstGeom prst="rect">
            <a:avLst/>
          </a:prstGeom>
          <a:noFill/>
        </p:spPr>
        <p:txBody>
          <a:bodyPr wrap="square" rtlCol="0">
            <a:spAutoFit/>
          </a:bodyPr>
          <a:lstStyle/>
          <a:p>
            <a:pPr algn="just" rtl="0" fontAlgn="base"/>
            <a:r>
              <a:rPr lang="pt-PT" sz="1200" b="1" dirty="0">
                <a:solidFill>
                  <a:schemeClr val="bg2"/>
                </a:solidFill>
                <a:effectLst/>
                <a:latin typeface="+mj-lt"/>
              </a:rPr>
              <a:t>Quando submeter um estudo para apreciação ética a esta comissão? </a:t>
            </a:r>
            <a:r>
              <a:rPr lang="pt-PT" sz="1200" b="0" dirty="0">
                <a:solidFill>
                  <a:schemeClr val="bg2"/>
                </a:solidFill>
                <a:effectLst/>
                <a:latin typeface="+mj-lt"/>
              </a:rPr>
              <a:t> </a:t>
            </a:r>
          </a:p>
        </p:txBody>
      </p:sp>
      <p:sp>
        <p:nvSpPr>
          <p:cNvPr id="39" name="TextBox 38">
            <a:extLst>
              <a:ext uri="{FF2B5EF4-FFF2-40B4-BE49-F238E27FC236}">
                <a16:creationId xmlns:a16="http://schemas.microsoft.com/office/drawing/2014/main" id="{869778A0-4A68-A6B2-668C-8BC2BE133BD9}"/>
              </a:ext>
            </a:extLst>
          </p:cNvPr>
          <p:cNvSpPr txBox="1"/>
          <p:nvPr/>
        </p:nvSpPr>
        <p:spPr>
          <a:xfrm>
            <a:off x="1010714" y="4316966"/>
            <a:ext cx="4724754" cy="1143133"/>
          </a:xfrm>
          <a:prstGeom prst="rect">
            <a:avLst/>
          </a:prstGeom>
          <a:noFill/>
        </p:spPr>
        <p:txBody>
          <a:bodyPr wrap="square">
            <a:spAutoFit/>
          </a:bodyPr>
          <a:lstStyle/>
          <a:p>
            <a:pPr marL="171450" indent="-171450" algn="l" rtl="0" fontAlgn="base">
              <a:buFont typeface="Wingdings" panose="05000000000000000000" pitchFamily="2" charset="2"/>
              <a:buChar char="§"/>
            </a:pPr>
            <a:r>
              <a:rPr lang="pt-PT" sz="1100" b="0" i="0" dirty="0">
                <a:effectLst/>
              </a:rPr>
              <a:t>Projetos de investigação de 1º ciclo; </a:t>
            </a:r>
          </a:p>
          <a:p>
            <a:pPr marL="171450" indent="-171450" algn="l" rtl="0" fontAlgn="base">
              <a:buFont typeface="Wingdings" panose="05000000000000000000" pitchFamily="2" charset="2"/>
              <a:buChar char="§"/>
            </a:pPr>
            <a:r>
              <a:rPr lang="pt-PT" sz="1100" b="0" i="0" dirty="0">
                <a:effectLst/>
              </a:rPr>
              <a:t>Projetos de investigação de 2º ciclo associados, nomeadamente, à elaboração da dissertação de mestrado; </a:t>
            </a:r>
          </a:p>
          <a:p>
            <a:pPr marL="171450" indent="-171450" algn="l" rtl="0" fontAlgn="base">
              <a:buFont typeface="Wingdings" panose="05000000000000000000" pitchFamily="2" charset="2"/>
              <a:buChar char="§"/>
            </a:pPr>
            <a:r>
              <a:rPr lang="pt-PT" sz="1100" b="0" i="0" dirty="0">
                <a:effectLst/>
              </a:rPr>
              <a:t>Projetos de investigação desenvolvidos no âmbito de atividades pedagógicas. </a:t>
            </a:r>
          </a:p>
          <a:p>
            <a:pPr marL="0" marR="0" lvl="0" indent="0" algn="l" defTabSz="914126" rtl="0" eaLnBrk="1" fontAlgn="auto" latinLnBrk="0" hangingPunct="1">
              <a:lnSpc>
                <a:spcPts val="1800"/>
              </a:lnSpc>
              <a:spcBef>
                <a:spcPts val="0"/>
              </a:spcBef>
              <a:spcAft>
                <a:spcPts val="0"/>
              </a:spcAft>
              <a:buClrTx/>
              <a:buSzTx/>
              <a:buFontTx/>
              <a:buNone/>
              <a:tabLst/>
              <a:defRPr/>
            </a:pPr>
            <a:endParaRPr lang="pt-BR" sz="1100" dirty="0">
              <a:solidFill>
                <a:prstClr val="black"/>
              </a:solidFill>
              <a:ea typeface="Verdana" panose="020B060403050404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9BD25181-DEFD-397C-E5DF-F2194955580B}"/>
              </a:ext>
            </a:extLst>
          </p:cNvPr>
          <p:cNvSpPr/>
          <p:nvPr/>
        </p:nvSpPr>
        <p:spPr>
          <a:xfrm>
            <a:off x="6096000" y="4217243"/>
            <a:ext cx="5606361" cy="18730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A72A32A6-1C78-52D6-6040-C9C7BB98355C}"/>
              </a:ext>
            </a:extLst>
          </p:cNvPr>
          <p:cNvSpPr txBox="1"/>
          <p:nvPr/>
        </p:nvSpPr>
        <p:spPr>
          <a:xfrm>
            <a:off x="6469086" y="4290764"/>
            <a:ext cx="5078660" cy="1277273"/>
          </a:xfrm>
          <a:prstGeom prst="rect">
            <a:avLst/>
          </a:prstGeom>
          <a:noFill/>
        </p:spPr>
        <p:txBody>
          <a:bodyPr wrap="square" lIns="91440" tIns="45720" rIns="91440" bIns="45720" anchor="t">
            <a:spAutoFit/>
          </a:bodyPr>
          <a:lstStyle/>
          <a:p>
            <a:pPr algn="just" rtl="0" fontAlgn="base"/>
            <a:r>
              <a:rPr lang="pt-PT" sz="1100" b="0" i="0" dirty="0">
                <a:effectLst/>
              </a:rPr>
              <a:t>A submissão e respetiva apreciação devem anteceder sempre o início do processo de recolha dos dados. </a:t>
            </a:r>
          </a:p>
          <a:p>
            <a:pPr algn="just" rtl="0" fontAlgn="base"/>
            <a:r>
              <a:rPr lang="pt-PT" sz="1100" b="0" i="0" dirty="0">
                <a:effectLst/>
              </a:rPr>
              <a:t>A submissão deve ser efetuada num prazo máximo de 10 dias até à data da próxima reunião da comissão especializada de ética</a:t>
            </a:r>
            <a:r>
              <a:rPr lang="pt-PT" sz="1100" dirty="0"/>
              <a:t>.</a:t>
            </a:r>
            <a:endParaRPr lang="pt-PT" sz="1100" b="0" i="0">
              <a:solidFill>
                <a:srgbClr val="FF0000"/>
              </a:solidFill>
              <a:effectLst/>
            </a:endParaRPr>
          </a:p>
          <a:p>
            <a:pPr algn="just" rtl="0" fontAlgn="base"/>
            <a:r>
              <a:rPr lang="pt-PT" sz="1100" b="0" i="0" dirty="0">
                <a:effectLst/>
              </a:rPr>
              <a:t>O prazo máximo para a emissão de pareceres e recomendações será de 60 dias a contar da data de entrada do pedido (a submissão só é efetiva após verificação da conformidade da mesma). </a:t>
            </a:r>
          </a:p>
        </p:txBody>
      </p:sp>
      <p:grpSp>
        <p:nvGrpSpPr>
          <p:cNvPr id="12" name="Group 11">
            <a:extLst>
              <a:ext uri="{FF2B5EF4-FFF2-40B4-BE49-F238E27FC236}">
                <a16:creationId xmlns:a16="http://schemas.microsoft.com/office/drawing/2014/main" id="{48115E25-C1D1-D08E-79D7-098F64027E4A}"/>
              </a:ext>
            </a:extLst>
          </p:cNvPr>
          <p:cNvGrpSpPr/>
          <p:nvPr/>
        </p:nvGrpSpPr>
        <p:grpSpPr>
          <a:xfrm>
            <a:off x="6347208" y="3814740"/>
            <a:ext cx="207132" cy="219870"/>
            <a:chOff x="4205287" y="1423987"/>
            <a:chExt cx="3777995" cy="4010310"/>
          </a:xfrm>
          <a:solidFill>
            <a:schemeClr val="bg1"/>
          </a:solidFill>
        </p:grpSpPr>
        <p:sp>
          <p:nvSpPr>
            <p:cNvPr id="20" name="Freeform: Shape 19">
              <a:extLst>
                <a:ext uri="{FF2B5EF4-FFF2-40B4-BE49-F238E27FC236}">
                  <a16:creationId xmlns:a16="http://schemas.microsoft.com/office/drawing/2014/main" id="{9E51B342-BB09-DBE2-C1D7-96B73FB33A2A}"/>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F0F4EB13-FC6D-8F3B-BCCD-F9AA76F5D2F2}"/>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74D131AB-DA01-4DA2-078C-A4E308B982EF}"/>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3" name="TextBox 42">
            <a:extLst>
              <a:ext uri="{FF2B5EF4-FFF2-40B4-BE49-F238E27FC236}">
                <a16:creationId xmlns:a16="http://schemas.microsoft.com/office/drawing/2014/main" id="{316F352D-0AFD-24B4-F743-BAF7A4323B26}"/>
              </a:ext>
            </a:extLst>
          </p:cNvPr>
          <p:cNvSpPr txBox="1"/>
          <p:nvPr/>
        </p:nvSpPr>
        <p:spPr>
          <a:xfrm>
            <a:off x="4592783" y="6245145"/>
            <a:ext cx="3296158" cy="553998"/>
          </a:xfrm>
          <a:prstGeom prst="rect">
            <a:avLst/>
          </a:prstGeom>
          <a:noFill/>
        </p:spPr>
        <p:txBody>
          <a:bodyPr wrap="square" rtlCol="0">
            <a:spAutoFit/>
          </a:bodyPr>
          <a:lstStyle/>
          <a:p>
            <a:pPr rtl="0" fontAlgn="base"/>
            <a:r>
              <a:rPr lang="pt-PT" sz="1000" b="0" i="0" dirty="0">
                <a:effectLst/>
                <a:latin typeface="+mj-lt"/>
              </a:rPr>
              <a:t>Quaisquer dúvidas relativas à submissão poderão ser esclarecidas através do endereço comissão.etica</a:t>
            </a:r>
            <a:r>
              <a:rPr lang="pt-PT" sz="1000" dirty="0">
                <a:latin typeface="+mj-lt"/>
              </a:rPr>
              <a:t>.ecsh@iscte-iul.pt</a:t>
            </a:r>
            <a:r>
              <a:rPr lang="pt-PT" sz="1000" b="0" i="0" dirty="0">
                <a:effectLst/>
                <a:latin typeface="+mj-lt"/>
              </a:rPr>
              <a:t>  </a:t>
            </a:r>
          </a:p>
        </p:txBody>
      </p:sp>
      <p:pic>
        <p:nvPicPr>
          <p:cNvPr id="44" name="Graphic 43" descr="Email outline">
            <a:extLst>
              <a:ext uri="{FF2B5EF4-FFF2-40B4-BE49-F238E27FC236}">
                <a16:creationId xmlns:a16="http://schemas.microsoft.com/office/drawing/2014/main" id="{34EFC555-6D6A-AE2C-2F7E-A78DFE0789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78214" y="6175818"/>
            <a:ext cx="614568" cy="614568"/>
          </a:xfrm>
          <a:prstGeom prst="rect">
            <a:avLst/>
          </a:prstGeom>
        </p:spPr>
      </p:pic>
      <p:sp>
        <p:nvSpPr>
          <p:cNvPr id="8" name="CaixaDeTexto 14">
            <a:extLst>
              <a:ext uri="{FF2B5EF4-FFF2-40B4-BE49-F238E27FC236}">
                <a16:creationId xmlns:a16="http://schemas.microsoft.com/office/drawing/2014/main" id="{89D87ABE-F2B6-701C-B426-F9A446A51231}"/>
              </a:ext>
            </a:extLst>
          </p:cNvPr>
          <p:cNvSpPr txBox="1"/>
          <p:nvPr/>
        </p:nvSpPr>
        <p:spPr>
          <a:xfrm>
            <a:off x="1029502" y="1190182"/>
            <a:ext cx="9028898" cy="369332"/>
          </a:xfrm>
          <a:prstGeom prst="rect">
            <a:avLst/>
          </a:prstGeom>
          <a:noFill/>
        </p:spPr>
        <p:txBody>
          <a:bodyPr wrap="square" rtlCol="0">
            <a:spAutoFit/>
          </a:bodyPr>
          <a:lstStyle/>
          <a:p>
            <a:pPr marL="0" marR="0" lvl="0" indent="0" algn="l" defTabSz="509351" rtl="0" eaLnBrk="1" fontAlgn="auto" latinLnBrk="0" hangingPunct="1">
              <a:lnSpc>
                <a:spcPct val="100000"/>
              </a:lnSpc>
              <a:spcBef>
                <a:spcPts val="0"/>
              </a:spcBef>
              <a:spcAft>
                <a:spcPts val="0"/>
              </a:spcAft>
              <a:buClrTx/>
              <a:buSzTx/>
              <a:buFontTx/>
              <a:buNone/>
              <a:tabLst/>
              <a:defRPr/>
            </a:pPr>
            <a:r>
              <a:rPr lang="pt-BR" spc="200" dirty="0">
                <a:solidFill>
                  <a:prstClr val="black"/>
                </a:solidFill>
                <a:latin typeface="Century Gothic" panose="020F0302020204030204"/>
                <a:ea typeface="Verdana" panose="020B0604030504040204" pitchFamily="34" charset="0"/>
                <a:cs typeface="Arial" panose="020B0604020202020204" pitchFamily="34" charset="0"/>
              </a:rPr>
              <a:t>GUIA DE SUBMISSÃO </a:t>
            </a:r>
            <a:endParaRPr kumimoji="0" lang="pt-BR" sz="1800" b="0" i="0" u="none" strike="noStrike" kern="1200" cap="none" spc="200" normalizeH="0" baseline="0" noProof="0" dirty="0">
              <a:ln>
                <a:noFill/>
              </a:ln>
              <a:solidFill>
                <a:prstClr val="black"/>
              </a:solidFill>
              <a:effectLst/>
              <a:uLnTx/>
              <a:uFillTx/>
              <a:latin typeface="Century Gothic" panose="020F0302020204030204"/>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98456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E0E987-74EA-8992-B9D2-12716F9D2892}"/>
              </a:ext>
            </a:extLst>
          </p:cNvPr>
          <p:cNvSpPr/>
          <p:nvPr/>
        </p:nvSpPr>
        <p:spPr>
          <a:xfrm>
            <a:off x="6096000" y="1712475"/>
            <a:ext cx="5606361" cy="18730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B14EFBD6-E5DA-788F-AF65-2255C9B9777D}"/>
              </a:ext>
            </a:extLst>
          </p:cNvPr>
          <p:cNvGrpSpPr/>
          <p:nvPr/>
        </p:nvGrpSpPr>
        <p:grpSpPr>
          <a:xfrm rot="5400000" flipH="1">
            <a:off x="306413" y="76225"/>
            <a:ext cx="298804" cy="911638"/>
            <a:chOff x="1406152" y="4603606"/>
            <a:chExt cx="253346" cy="772948"/>
          </a:xfrm>
          <a:solidFill>
            <a:schemeClr val="tx2"/>
          </a:solidFill>
        </p:grpSpPr>
        <p:sp>
          <p:nvSpPr>
            <p:cNvPr id="5" name="Freeform: Shape 4">
              <a:extLst>
                <a:ext uri="{FF2B5EF4-FFF2-40B4-BE49-F238E27FC236}">
                  <a16:creationId xmlns:a16="http://schemas.microsoft.com/office/drawing/2014/main" id="{AA7C8BC5-7044-4BF6-3341-3729949EAC6C}"/>
                </a:ext>
              </a:extLst>
            </p:cNvPr>
            <p:cNvSpPr/>
            <p:nvPr/>
          </p:nvSpPr>
          <p:spPr>
            <a:xfrm>
              <a:off x="1406152" y="4850646"/>
              <a:ext cx="253346" cy="525908"/>
            </a:xfrm>
            <a:custGeom>
              <a:avLst/>
              <a:gdLst>
                <a:gd name="connsiteX0" fmla="*/ 0 w 74834"/>
                <a:gd name="connsiteY0" fmla="*/ 0 h 335667"/>
                <a:gd name="connsiteX1" fmla="*/ 74834 w 74834"/>
                <a:gd name="connsiteY1" fmla="*/ 0 h 335667"/>
                <a:gd name="connsiteX2" fmla="*/ 74834 w 74834"/>
                <a:gd name="connsiteY2" fmla="*/ 335667 h 335667"/>
                <a:gd name="connsiteX3" fmla="*/ 0 w 74834"/>
                <a:gd name="connsiteY3" fmla="*/ 335667 h 335667"/>
              </a:gdLst>
              <a:ahLst/>
              <a:cxnLst>
                <a:cxn ang="0">
                  <a:pos x="connsiteX0" y="connsiteY0"/>
                </a:cxn>
                <a:cxn ang="0">
                  <a:pos x="connsiteX1" y="connsiteY1"/>
                </a:cxn>
                <a:cxn ang="0">
                  <a:pos x="connsiteX2" y="connsiteY2"/>
                </a:cxn>
                <a:cxn ang="0">
                  <a:pos x="connsiteX3" y="connsiteY3"/>
                </a:cxn>
              </a:cxnLst>
              <a:rect l="l" t="t" r="r" b="b"/>
              <a:pathLst>
                <a:path w="74834" h="335667">
                  <a:moveTo>
                    <a:pt x="0" y="0"/>
                  </a:moveTo>
                  <a:lnTo>
                    <a:pt x="74834" y="0"/>
                  </a:lnTo>
                  <a:lnTo>
                    <a:pt x="74834" y="335667"/>
                  </a:lnTo>
                  <a:lnTo>
                    <a:pt x="0" y="335667"/>
                  </a:lnTo>
                  <a:close/>
                </a:path>
              </a:pathLst>
            </a:custGeom>
            <a:grpFill/>
            <a:ln w="310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
          <p:nvSpPr>
            <p:cNvPr id="6" name="Freeform: Shape 5">
              <a:extLst>
                <a:ext uri="{FF2B5EF4-FFF2-40B4-BE49-F238E27FC236}">
                  <a16:creationId xmlns:a16="http://schemas.microsoft.com/office/drawing/2014/main" id="{20DAC319-72F1-C1B0-E68A-43A359A489B7}"/>
                </a:ext>
              </a:extLst>
            </p:cNvPr>
            <p:cNvSpPr/>
            <p:nvPr/>
          </p:nvSpPr>
          <p:spPr>
            <a:xfrm>
              <a:off x="1406152" y="4603606"/>
              <a:ext cx="253346" cy="93555"/>
            </a:xfrm>
            <a:custGeom>
              <a:avLst/>
              <a:gdLst>
                <a:gd name="connsiteX0" fmla="*/ 0 w 74834"/>
                <a:gd name="connsiteY0" fmla="*/ 0 h 27635"/>
                <a:gd name="connsiteX1" fmla="*/ 74834 w 74834"/>
                <a:gd name="connsiteY1" fmla="*/ 0 h 27635"/>
                <a:gd name="connsiteX2" fmla="*/ 74834 w 74834"/>
                <a:gd name="connsiteY2" fmla="*/ 27636 h 27635"/>
                <a:gd name="connsiteX3" fmla="*/ 0 w 74834"/>
                <a:gd name="connsiteY3" fmla="*/ 27636 h 27635"/>
              </a:gdLst>
              <a:ahLst/>
              <a:cxnLst>
                <a:cxn ang="0">
                  <a:pos x="connsiteX0" y="connsiteY0"/>
                </a:cxn>
                <a:cxn ang="0">
                  <a:pos x="connsiteX1" y="connsiteY1"/>
                </a:cxn>
                <a:cxn ang="0">
                  <a:pos x="connsiteX2" y="connsiteY2"/>
                </a:cxn>
                <a:cxn ang="0">
                  <a:pos x="connsiteX3" y="connsiteY3"/>
                </a:cxn>
              </a:cxnLst>
              <a:rect l="l" t="t" r="r" b="b"/>
              <a:pathLst>
                <a:path w="74834" h="27635">
                  <a:moveTo>
                    <a:pt x="0" y="0"/>
                  </a:moveTo>
                  <a:lnTo>
                    <a:pt x="74834" y="0"/>
                  </a:lnTo>
                  <a:lnTo>
                    <a:pt x="74834" y="27636"/>
                  </a:lnTo>
                  <a:lnTo>
                    <a:pt x="0" y="27636"/>
                  </a:lnTo>
                  <a:close/>
                </a:path>
              </a:pathLst>
            </a:custGeom>
            <a:grpFill/>
            <a:ln w="310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grpSp>
      <p:sp>
        <p:nvSpPr>
          <p:cNvPr id="9" name="TextBox 8">
            <a:extLst>
              <a:ext uri="{FF2B5EF4-FFF2-40B4-BE49-F238E27FC236}">
                <a16:creationId xmlns:a16="http://schemas.microsoft.com/office/drawing/2014/main" id="{462F140E-4D59-F719-749C-4EAD9E2C0C08}"/>
              </a:ext>
            </a:extLst>
          </p:cNvPr>
          <p:cNvSpPr txBox="1"/>
          <p:nvPr/>
        </p:nvSpPr>
        <p:spPr>
          <a:xfrm>
            <a:off x="1029502" y="1723777"/>
            <a:ext cx="4724754" cy="1090107"/>
          </a:xfrm>
          <a:prstGeom prst="rect">
            <a:avLst/>
          </a:prstGeom>
          <a:noFill/>
        </p:spPr>
        <p:txBody>
          <a:bodyPr wrap="square" lIns="91440" tIns="45720" rIns="91440" bIns="45720" anchor="t">
            <a:spAutoFit/>
          </a:bodyPr>
          <a:lstStyle/>
          <a:p>
            <a:pPr algn="just" fontAlgn="base"/>
            <a:r>
              <a:rPr lang="pt-PT" sz="1100"/>
              <a:t>O projeto deve ser submetido por via eletrónica (</a:t>
            </a:r>
            <a:r>
              <a:rPr lang="pt-PT" sz="1100" dirty="0">
                <a:hlinkClick r:id="rId2">
                  <a:extLst>
                    <a:ext uri="{A12FA001-AC4F-418D-AE19-62706E023703}">
                      <ahyp:hlinkClr xmlns:ahyp="http://schemas.microsoft.com/office/drawing/2018/hyperlinkcolor" val="tx"/>
                    </a:ext>
                  </a:extLst>
                </a:hlinkClick>
              </a:rPr>
              <a:t>comissao.etica.ecsh@iscte-iul.pt</a:t>
            </a:r>
            <a:r>
              <a:rPr lang="pt-PT" sz="1100"/>
              <a:t>), utilizando o formulário disponível para o efeito e que pode ser descarregado em </a:t>
            </a:r>
            <a:r>
              <a:rPr lang="pt-PT" sz="1100" dirty="0">
                <a:hlinkClick r:id="rId3"/>
              </a:rPr>
              <a:t>Submissão de Pedidos</a:t>
            </a:r>
            <a:r>
              <a:rPr lang="pt-PT" sz="1100"/>
              <a:t>. </a:t>
            </a:r>
            <a:r>
              <a:rPr lang="pt-PT" sz="1800" b="0" i="0" dirty="0">
                <a:effectLst/>
                <a:latin typeface="Calibri"/>
                <a:ea typeface="Calibri"/>
                <a:cs typeface="Calibri"/>
              </a:rPr>
              <a:t> </a:t>
            </a:r>
            <a:endParaRPr lang="pt-PT" sz="1100" b="0" i="0" dirty="0">
              <a:effectLst/>
              <a:latin typeface="Calibri"/>
              <a:ea typeface="Calibri"/>
              <a:cs typeface="Calibri"/>
            </a:endParaRPr>
          </a:p>
          <a:p>
            <a:pPr marL="0" marR="0" lvl="0" indent="0" algn="l" defTabSz="914126" rtl="0" eaLnBrk="1" fontAlgn="auto" latinLnBrk="0" hangingPunct="1">
              <a:lnSpc>
                <a:spcPts val="1800"/>
              </a:lnSpc>
              <a:spcBef>
                <a:spcPts val="0"/>
              </a:spcBef>
              <a:spcAft>
                <a:spcPts val="0"/>
              </a:spcAft>
              <a:buClrTx/>
              <a:buSzTx/>
              <a:buFontTx/>
              <a:buNone/>
              <a:tabLst/>
              <a:defRPr/>
            </a:pPr>
            <a:endParaRPr lang="pt-BR" sz="1400" dirty="0">
              <a:solidFill>
                <a:prstClr val="black"/>
              </a:solidFill>
              <a:latin typeface="Century Gothic" panose="020F0302020204030204"/>
              <a:ea typeface="Verdana" panose="020B060403050404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D8D7C55-2ADF-F696-1F2D-CA4AFA41E9D0}"/>
              </a:ext>
            </a:extLst>
          </p:cNvPr>
          <p:cNvSpPr txBox="1"/>
          <p:nvPr/>
        </p:nvSpPr>
        <p:spPr>
          <a:xfrm>
            <a:off x="6423808" y="1737002"/>
            <a:ext cx="5078660" cy="1446550"/>
          </a:xfrm>
          <a:prstGeom prst="rect">
            <a:avLst/>
          </a:prstGeom>
          <a:noFill/>
        </p:spPr>
        <p:txBody>
          <a:bodyPr wrap="square">
            <a:spAutoFit/>
          </a:bodyPr>
          <a:lstStyle/>
          <a:p>
            <a:pPr algn="just" rtl="0" fontAlgn="base"/>
            <a:r>
              <a:rPr lang="pt-PT" sz="1100" b="0" i="0" dirty="0">
                <a:effectLst/>
                <a:latin typeface="+mj-lt"/>
              </a:rPr>
              <a:t>Deve conhecer e assegurar que o estudo está em conformidade com as disposições do </a:t>
            </a:r>
            <a:r>
              <a:rPr lang="pt-PT" sz="1100" b="0" i="0" dirty="0">
                <a:effectLst/>
                <a:latin typeface="+mj-lt"/>
                <a:hlinkClick r:id="rId4"/>
              </a:rPr>
              <a:t>Código de Conduta Ética na Investigação do Iscte</a:t>
            </a:r>
            <a:r>
              <a:rPr lang="pt-PT" sz="1100" b="0" i="0" dirty="0">
                <a:effectLst/>
                <a:latin typeface="+mj-lt"/>
              </a:rPr>
              <a:t>. </a:t>
            </a:r>
            <a:endParaRPr lang="pt-PT" sz="1100" dirty="0">
              <a:latin typeface="+mj-lt"/>
            </a:endParaRPr>
          </a:p>
          <a:p>
            <a:pPr algn="just" rtl="0" fontAlgn="base"/>
            <a:endParaRPr lang="pt-PT" sz="1100" b="0" i="0" dirty="0">
              <a:effectLst/>
              <a:latin typeface="+mj-lt"/>
            </a:endParaRPr>
          </a:p>
          <a:p>
            <a:pPr algn="just" rtl="0" fontAlgn="base"/>
            <a:r>
              <a:rPr lang="pt-PT" sz="1100" b="0" i="0" dirty="0">
                <a:effectLst/>
                <a:latin typeface="+mj-lt"/>
              </a:rPr>
              <a:t>Quando o estudo trata dados pessoais, deve assegurar que o estudo está também em conformidade com as </a:t>
            </a:r>
            <a:r>
              <a:rPr lang="pt-PT" sz="1100" b="0" i="0" dirty="0">
                <a:effectLst/>
                <a:latin typeface="+mj-lt"/>
                <a:hlinkClick r:id="rId5"/>
              </a:rPr>
              <a:t>Orientações aos Investigadores sobre Proteção de Dados em Atividades de Investigação Científica</a:t>
            </a:r>
            <a:r>
              <a:rPr lang="pt-PT" sz="1100" dirty="0">
                <a:latin typeface="+mj-lt"/>
              </a:rPr>
              <a:t> e as </a:t>
            </a:r>
            <a:r>
              <a:rPr lang="pt-PT" sz="1100" dirty="0">
                <a:latin typeface="+mj-lt"/>
                <a:hlinkClick r:id="rId6"/>
              </a:rPr>
              <a:t>Recomendações de Segurança e Dados Privados. </a:t>
            </a:r>
            <a:r>
              <a:rPr lang="pt-PT" sz="1100" b="0" i="0" dirty="0">
                <a:effectLst/>
                <a:latin typeface="+mj-lt"/>
                <a:hlinkClick r:id="rId6"/>
              </a:rPr>
              <a:t> </a:t>
            </a:r>
            <a:endParaRPr lang="pt-PT" sz="1100" b="0" i="0" dirty="0">
              <a:effectLst/>
              <a:latin typeface="+mj-lt"/>
            </a:endParaRPr>
          </a:p>
        </p:txBody>
      </p:sp>
      <p:sp>
        <p:nvSpPr>
          <p:cNvPr id="7" name="CaixaDeTexto 14">
            <a:extLst>
              <a:ext uri="{FF2B5EF4-FFF2-40B4-BE49-F238E27FC236}">
                <a16:creationId xmlns:a16="http://schemas.microsoft.com/office/drawing/2014/main" id="{1EE6A478-9869-C44C-DB22-23E9AE5B932A}"/>
              </a:ext>
            </a:extLst>
          </p:cNvPr>
          <p:cNvSpPr txBox="1"/>
          <p:nvPr/>
        </p:nvSpPr>
        <p:spPr>
          <a:xfrm>
            <a:off x="1029502" y="282201"/>
            <a:ext cx="9028898" cy="461665"/>
          </a:xfrm>
          <a:prstGeom prst="rect">
            <a:avLst/>
          </a:prstGeom>
          <a:noFill/>
        </p:spPr>
        <p:txBody>
          <a:bodyPr wrap="square" rtlCol="0">
            <a:spAutoFit/>
          </a:bodyPr>
          <a:lstStyle/>
          <a:p>
            <a:pPr marL="0" marR="0" lvl="0" indent="0" algn="l" defTabSz="509351" rtl="0" eaLnBrk="1" fontAlgn="auto" latinLnBrk="0" hangingPunct="1">
              <a:lnSpc>
                <a:spcPct val="100000"/>
              </a:lnSpc>
              <a:spcBef>
                <a:spcPts val="0"/>
              </a:spcBef>
              <a:spcAft>
                <a:spcPts val="0"/>
              </a:spcAft>
              <a:buClrTx/>
              <a:buSzTx/>
              <a:buFontTx/>
              <a:buNone/>
              <a:tabLst/>
              <a:defRPr/>
            </a:pPr>
            <a:r>
              <a:rPr lang="pt-BR" sz="2400" b="1" dirty="0">
                <a:solidFill>
                  <a:schemeClr val="tx2"/>
                </a:solidFill>
                <a:latin typeface="Century Gothic" panose="020F0302020204030204"/>
                <a:ea typeface="Verdana" panose="020B0604030504040204" pitchFamily="34" charset="0"/>
                <a:cs typeface="Arial" panose="020B0604020202020204" pitchFamily="34" charset="0"/>
              </a:rPr>
              <a:t>COMISSÃO ESPECIALIZADA DE ÉTICA DE PSICOLOGIA</a:t>
            </a:r>
            <a:r>
              <a:rPr kumimoji="0" lang="pt-BR" sz="2400" b="1" i="0" u="none" strike="noStrike" kern="1200" cap="none" spc="0" normalizeH="0" baseline="0" noProof="0" dirty="0">
                <a:ln>
                  <a:noFill/>
                </a:ln>
                <a:solidFill>
                  <a:schemeClr val="tx2"/>
                </a:solidFill>
                <a:effectLst/>
                <a:uLnTx/>
                <a:uFillTx/>
                <a:latin typeface="Century Gothic" panose="020F0302020204030204"/>
                <a:ea typeface="Verdana" panose="020B0604030504040204" pitchFamily="34" charset="0"/>
                <a:cs typeface="Arial" panose="020B0604020202020204" pitchFamily="34" charset="0"/>
              </a:rPr>
              <a:t> </a:t>
            </a:r>
          </a:p>
        </p:txBody>
      </p:sp>
      <p:sp>
        <p:nvSpPr>
          <p:cNvPr id="8" name="CaixaDeTexto 14">
            <a:extLst>
              <a:ext uri="{FF2B5EF4-FFF2-40B4-BE49-F238E27FC236}">
                <a16:creationId xmlns:a16="http://schemas.microsoft.com/office/drawing/2014/main" id="{89D87ABE-F2B6-701C-B426-F9A446A51231}"/>
              </a:ext>
            </a:extLst>
          </p:cNvPr>
          <p:cNvSpPr txBox="1"/>
          <p:nvPr/>
        </p:nvSpPr>
        <p:spPr>
          <a:xfrm>
            <a:off x="1029502" y="682182"/>
            <a:ext cx="9028898" cy="369332"/>
          </a:xfrm>
          <a:prstGeom prst="rect">
            <a:avLst/>
          </a:prstGeom>
          <a:noFill/>
        </p:spPr>
        <p:txBody>
          <a:bodyPr wrap="square" rtlCol="0">
            <a:spAutoFit/>
          </a:bodyPr>
          <a:lstStyle/>
          <a:p>
            <a:pPr marL="0" marR="0" lvl="0" indent="0" algn="l" defTabSz="509351" rtl="0" eaLnBrk="1" fontAlgn="auto" latinLnBrk="0" hangingPunct="1">
              <a:lnSpc>
                <a:spcPct val="100000"/>
              </a:lnSpc>
              <a:spcBef>
                <a:spcPts val="0"/>
              </a:spcBef>
              <a:spcAft>
                <a:spcPts val="0"/>
              </a:spcAft>
              <a:buClrTx/>
              <a:buSzTx/>
              <a:buFontTx/>
              <a:buNone/>
              <a:tabLst/>
              <a:defRPr/>
            </a:pPr>
            <a:r>
              <a:rPr lang="pt-BR" spc="200" dirty="0">
                <a:solidFill>
                  <a:prstClr val="black"/>
                </a:solidFill>
                <a:latin typeface="Century Gothic" panose="020F0302020204030204"/>
                <a:ea typeface="Verdana" panose="020B0604030504040204" pitchFamily="34" charset="0"/>
                <a:cs typeface="Arial" panose="020B0604020202020204" pitchFamily="34" charset="0"/>
              </a:rPr>
              <a:t>GUIA DE SUBMISSÃO </a:t>
            </a:r>
            <a:endParaRPr kumimoji="0" lang="pt-BR" sz="1800" b="0" i="0" u="none" strike="noStrike" kern="1200" cap="none" spc="200" normalizeH="0" baseline="0" noProof="0" dirty="0">
              <a:ln>
                <a:noFill/>
              </a:ln>
              <a:solidFill>
                <a:prstClr val="black"/>
              </a:solidFill>
              <a:effectLst/>
              <a:uLnTx/>
              <a:uFillTx/>
              <a:latin typeface="Century Gothic" panose="020F0302020204030204"/>
              <a:ea typeface="Verdana" panose="020B060403050404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2B76793-A30F-B768-4B2E-52684CD2F336}"/>
              </a:ext>
            </a:extLst>
          </p:cNvPr>
          <p:cNvSpPr/>
          <p:nvPr/>
        </p:nvSpPr>
        <p:spPr>
          <a:xfrm>
            <a:off x="477116" y="1100413"/>
            <a:ext cx="5606361" cy="631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7864FEAE-3E34-3A12-8928-1430D729B6DC}"/>
              </a:ext>
            </a:extLst>
          </p:cNvPr>
          <p:cNvGrpSpPr/>
          <p:nvPr/>
        </p:nvGrpSpPr>
        <p:grpSpPr>
          <a:xfrm>
            <a:off x="737962" y="1317358"/>
            <a:ext cx="207132" cy="219870"/>
            <a:chOff x="4205287" y="1423987"/>
            <a:chExt cx="3777995" cy="4010310"/>
          </a:xfrm>
          <a:solidFill>
            <a:schemeClr val="tx2"/>
          </a:solidFill>
        </p:grpSpPr>
        <p:sp>
          <p:nvSpPr>
            <p:cNvPr id="26" name="Freeform: Shape 25">
              <a:extLst>
                <a:ext uri="{FF2B5EF4-FFF2-40B4-BE49-F238E27FC236}">
                  <a16:creationId xmlns:a16="http://schemas.microsoft.com/office/drawing/2014/main" id="{4036D6C3-41E4-EADB-466D-1FDFB20530D8}"/>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906AC4D4-4565-662F-5BC5-FE7C6CBAE7D5}"/>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575A7C08-10A0-1F04-B609-711292C15EF2}"/>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CaixaDeTexto 14">
            <a:extLst>
              <a:ext uri="{FF2B5EF4-FFF2-40B4-BE49-F238E27FC236}">
                <a16:creationId xmlns:a16="http://schemas.microsoft.com/office/drawing/2014/main" id="{FBC12D42-4878-5CAA-A57A-29BB7955EAF1}"/>
              </a:ext>
            </a:extLst>
          </p:cNvPr>
          <p:cNvSpPr txBox="1"/>
          <p:nvPr/>
        </p:nvSpPr>
        <p:spPr>
          <a:xfrm>
            <a:off x="999149" y="1208853"/>
            <a:ext cx="4539160" cy="461665"/>
          </a:xfrm>
          <a:prstGeom prst="rect">
            <a:avLst/>
          </a:prstGeom>
          <a:noFill/>
        </p:spPr>
        <p:txBody>
          <a:bodyPr wrap="square" rtlCol="0">
            <a:spAutoFit/>
          </a:bodyPr>
          <a:lstStyle/>
          <a:p>
            <a:pPr algn="just" rtl="0" fontAlgn="base"/>
            <a:r>
              <a:rPr lang="pt-PT" sz="1200" b="1" dirty="0">
                <a:effectLst/>
                <a:latin typeface="+mj-lt"/>
              </a:rPr>
              <a:t>Como submeter um estudo para apreciação ética a esta comissão? </a:t>
            </a:r>
            <a:r>
              <a:rPr lang="pt-PT" sz="1200" b="0" dirty="0">
                <a:effectLst/>
                <a:latin typeface="+mj-lt"/>
              </a:rPr>
              <a:t> </a:t>
            </a:r>
          </a:p>
        </p:txBody>
      </p:sp>
      <p:sp>
        <p:nvSpPr>
          <p:cNvPr id="32" name="Rectangle 31">
            <a:extLst>
              <a:ext uri="{FF2B5EF4-FFF2-40B4-BE49-F238E27FC236}">
                <a16:creationId xmlns:a16="http://schemas.microsoft.com/office/drawing/2014/main" id="{2AC0F8CE-7AE0-44D9-7433-FE6D6F4CC89F}"/>
              </a:ext>
            </a:extLst>
          </p:cNvPr>
          <p:cNvSpPr/>
          <p:nvPr/>
        </p:nvSpPr>
        <p:spPr>
          <a:xfrm>
            <a:off x="6108525" y="1095094"/>
            <a:ext cx="5606361" cy="6317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3" name="Group 32">
            <a:extLst>
              <a:ext uri="{FF2B5EF4-FFF2-40B4-BE49-F238E27FC236}">
                <a16:creationId xmlns:a16="http://schemas.microsoft.com/office/drawing/2014/main" id="{A9F450D2-82E4-16A1-E807-C5B95BF7674A}"/>
              </a:ext>
            </a:extLst>
          </p:cNvPr>
          <p:cNvGrpSpPr/>
          <p:nvPr/>
        </p:nvGrpSpPr>
        <p:grpSpPr>
          <a:xfrm>
            <a:off x="6338493" y="1301040"/>
            <a:ext cx="207132" cy="219870"/>
            <a:chOff x="4205287" y="1423987"/>
            <a:chExt cx="3777995" cy="4010310"/>
          </a:xfrm>
          <a:solidFill>
            <a:schemeClr val="bg1"/>
          </a:solidFill>
        </p:grpSpPr>
        <p:sp>
          <p:nvSpPr>
            <p:cNvPr id="34" name="Freeform: Shape 33">
              <a:extLst>
                <a:ext uri="{FF2B5EF4-FFF2-40B4-BE49-F238E27FC236}">
                  <a16:creationId xmlns:a16="http://schemas.microsoft.com/office/drawing/2014/main" id="{3717C4F6-8AA8-BCA8-9AC5-2766E16949E1}"/>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8DA593AE-6CF6-0EA9-EC8C-30606CDF37A0}"/>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3FAE8D01-7500-EF40-3ED7-F6D42B351C7A}"/>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7" name="CaixaDeTexto 14">
            <a:extLst>
              <a:ext uri="{FF2B5EF4-FFF2-40B4-BE49-F238E27FC236}">
                <a16:creationId xmlns:a16="http://schemas.microsoft.com/office/drawing/2014/main" id="{B2701309-5776-09FC-35BC-85070BC9E94C}"/>
              </a:ext>
            </a:extLst>
          </p:cNvPr>
          <p:cNvSpPr txBox="1"/>
          <p:nvPr/>
        </p:nvSpPr>
        <p:spPr>
          <a:xfrm>
            <a:off x="6574339" y="1193625"/>
            <a:ext cx="5128022" cy="461665"/>
          </a:xfrm>
          <a:prstGeom prst="rect">
            <a:avLst/>
          </a:prstGeom>
          <a:noFill/>
        </p:spPr>
        <p:txBody>
          <a:bodyPr wrap="square" rtlCol="0">
            <a:spAutoFit/>
          </a:bodyPr>
          <a:lstStyle/>
          <a:p>
            <a:pPr algn="just" rtl="0" fontAlgn="base"/>
            <a:r>
              <a:rPr lang="pt-PT" sz="1200" b="1" i="0" dirty="0">
                <a:solidFill>
                  <a:schemeClr val="bg1"/>
                </a:solidFill>
                <a:effectLst/>
                <a:latin typeface="+mj-lt"/>
              </a:rPr>
              <a:t>Quais as regras de ética e proteção de dados que devo respeitar</a:t>
            </a:r>
            <a:r>
              <a:rPr lang="pt-PT" sz="1200" b="1" dirty="0">
                <a:solidFill>
                  <a:schemeClr val="bg1"/>
                </a:solidFill>
                <a:latin typeface="+mj-lt"/>
              </a:rPr>
              <a:t>? </a:t>
            </a:r>
          </a:p>
        </p:txBody>
      </p:sp>
      <p:pic>
        <p:nvPicPr>
          <p:cNvPr id="3" name="Picture 2" descr="csh_hor_p_rgb">
            <a:extLst>
              <a:ext uri="{FF2B5EF4-FFF2-40B4-BE49-F238E27FC236}">
                <a16:creationId xmlns:a16="http://schemas.microsoft.com/office/drawing/2014/main" id="{CC856160-0523-1BFC-247E-8C004A7E4D1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2163" b="29333"/>
          <a:stretch/>
        </p:blipFill>
        <p:spPr bwMode="auto">
          <a:xfrm>
            <a:off x="9086509" y="306403"/>
            <a:ext cx="2762250" cy="633095"/>
          </a:xfrm>
          <a:prstGeom prst="rect">
            <a:avLst/>
          </a:prstGeom>
          <a:noFill/>
          <a:ln>
            <a:noFill/>
          </a:ln>
          <a:extLst>
            <a:ext uri="{53640926-AAD7-44d8-BBD7-CCE9431645EC}">
              <a14:shadowObscured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sp>
        <p:nvSpPr>
          <p:cNvPr id="10" name="Rectangle 9">
            <a:extLst>
              <a:ext uri="{FF2B5EF4-FFF2-40B4-BE49-F238E27FC236}">
                <a16:creationId xmlns:a16="http://schemas.microsoft.com/office/drawing/2014/main" id="{49CF0B32-F753-9A05-91DE-F58F0D4FF61A}"/>
              </a:ext>
            </a:extLst>
          </p:cNvPr>
          <p:cNvSpPr/>
          <p:nvPr/>
        </p:nvSpPr>
        <p:spPr>
          <a:xfrm>
            <a:off x="477114" y="3585481"/>
            <a:ext cx="5606361" cy="631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3FE68F2-E8EA-4408-A161-80A7146DC9AA}"/>
              </a:ext>
            </a:extLst>
          </p:cNvPr>
          <p:cNvGrpSpPr/>
          <p:nvPr/>
        </p:nvGrpSpPr>
        <p:grpSpPr>
          <a:xfrm>
            <a:off x="764989" y="3791427"/>
            <a:ext cx="207132" cy="219870"/>
            <a:chOff x="4205287" y="1423987"/>
            <a:chExt cx="3777995" cy="4010310"/>
          </a:xfrm>
          <a:solidFill>
            <a:schemeClr val="tx2"/>
          </a:solidFill>
        </p:grpSpPr>
        <p:sp>
          <p:nvSpPr>
            <p:cNvPr id="14" name="Freeform: Shape 13">
              <a:extLst>
                <a:ext uri="{FF2B5EF4-FFF2-40B4-BE49-F238E27FC236}">
                  <a16:creationId xmlns:a16="http://schemas.microsoft.com/office/drawing/2014/main" id="{FC30EF20-0A2E-A768-113D-8DDB3DD28CD9}"/>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599F4D1-148C-D537-F93C-908593645524}"/>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2D5BDA8-E64A-EA8F-89C3-C217D766E271}"/>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A127D7CE-9E03-1A34-DD4C-24965C1C8351}"/>
              </a:ext>
            </a:extLst>
          </p:cNvPr>
          <p:cNvSpPr/>
          <p:nvPr/>
        </p:nvSpPr>
        <p:spPr>
          <a:xfrm>
            <a:off x="6108524" y="3585481"/>
            <a:ext cx="5606361" cy="6317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CaixaDeTexto 14">
            <a:extLst>
              <a:ext uri="{FF2B5EF4-FFF2-40B4-BE49-F238E27FC236}">
                <a16:creationId xmlns:a16="http://schemas.microsoft.com/office/drawing/2014/main" id="{7FBB8FB3-AF77-9A89-847D-691C9AA98D65}"/>
              </a:ext>
            </a:extLst>
          </p:cNvPr>
          <p:cNvSpPr txBox="1"/>
          <p:nvPr/>
        </p:nvSpPr>
        <p:spPr>
          <a:xfrm>
            <a:off x="6628394" y="4901292"/>
            <a:ext cx="3156379" cy="369332"/>
          </a:xfrm>
          <a:prstGeom prst="rect">
            <a:avLst/>
          </a:prstGeom>
          <a:noFill/>
        </p:spPr>
        <p:txBody>
          <a:bodyPr wrap="square" rtlCol="0">
            <a:spAutoFit/>
          </a:bodyPr>
          <a:lstStyle/>
          <a:p>
            <a:pPr marL="0" marR="0" lvl="0" indent="0" algn="l" defTabSz="509351"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Century Gothic" panose="020F0302020204030204"/>
                <a:ea typeface="Verdana" panose="020B0604030504040204" pitchFamily="34" charset="0"/>
                <a:cs typeface="Arial" panose="020B0604020202020204" pitchFamily="34" charset="0"/>
              </a:rPr>
              <a:t>Exemplo Titulo Destaque </a:t>
            </a:r>
          </a:p>
        </p:txBody>
      </p:sp>
      <p:grpSp>
        <p:nvGrpSpPr>
          <p:cNvPr id="19" name="Group 18">
            <a:extLst>
              <a:ext uri="{FF2B5EF4-FFF2-40B4-BE49-F238E27FC236}">
                <a16:creationId xmlns:a16="http://schemas.microsoft.com/office/drawing/2014/main" id="{B12E1DC4-4707-322E-C156-CA226D3D6685}"/>
              </a:ext>
            </a:extLst>
          </p:cNvPr>
          <p:cNvGrpSpPr/>
          <p:nvPr/>
        </p:nvGrpSpPr>
        <p:grpSpPr>
          <a:xfrm>
            <a:off x="6367207" y="4977436"/>
            <a:ext cx="207132" cy="219870"/>
            <a:chOff x="4205287" y="1423987"/>
            <a:chExt cx="3777995" cy="4010310"/>
          </a:xfrm>
          <a:solidFill>
            <a:schemeClr val="bg1"/>
          </a:solidFill>
        </p:grpSpPr>
        <p:sp>
          <p:nvSpPr>
            <p:cNvPr id="21" name="Freeform: Shape 20">
              <a:extLst>
                <a:ext uri="{FF2B5EF4-FFF2-40B4-BE49-F238E27FC236}">
                  <a16:creationId xmlns:a16="http://schemas.microsoft.com/office/drawing/2014/main" id="{30133290-39F3-AAC3-E6CA-B058FD326295}"/>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10F6B763-FED8-CE9C-1CC9-373AB641F897}"/>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B959504-5816-9202-F154-1CFC4631ABDA}"/>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 name="CaixaDeTexto 14">
            <a:extLst>
              <a:ext uri="{FF2B5EF4-FFF2-40B4-BE49-F238E27FC236}">
                <a16:creationId xmlns:a16="http://schemas.microsoft.com/office/drawing/2014/main" id="{8C99BDC3-F7A5-B8A6-633D-6823F36BFEE3}"/>
              </a:ext>
            </a:extLst>
          </p:cNvPr>
          <p:cNvSpPr txBox="1"/>
          <p:nvPr/>
        </p:nvSpPr>
        <p:spPr>
          <a:xfrm>
            <a:off x="1010714" y="3748368"/>
            <a:ext cx="4539160" cy="276999"/>
          </a:xfrm>
          <a:prstGeom prst="rect">
            <a:avLst/>
          </a:prstGeom>
          <a:noFill/>
        </p:spPr>
        <p:txBody>
          <a:bodyPr wrap="square" rtlCol="0">
            <a:spAutoFit/>
          </a:bodyPr>
          <a:lstStyle/>
          <a:p>
            <a:pPr algn="just" rtl="0" fontAlgn="base"/>
            <a:r>
              <a:rPr lang="pt-PT" sz="1200" b="1" i="0" dirty="0">
                <a:effectLst/>
                <a:latin typeface="+mj-lt"/>
              </a:rPr>
              <a:t>Quais os documentos a anexar ao pedido?</a:t>
            </a:r>
            <a:r>
              <a:rPr lang="pt-PT" sz="1200" b="0" i="0" dirty="0">
                <a:effectLst/>
                <a:latin typeface="+mj-lt"/>
              </a:rPr>
              <a:t> </a:t>
            </a:r>
          </a:p>
        </p:txBody>
      </p:sp>
      <p:sp>
        <p:nvSpPr>
          <p:cNvPr id="38" name="CaixaDeTexto 14">
            <a:extLst>
              <a:ext uri="{FF2B5EF4-FFF2-40B4-BE49-F238E27FC236}">
                <a16:creationId xmlns:a16="http://schemas.microsoft.com/office/drawing/2014/main" id="{D17A0D37-FB37-852E-6347-8C22A75B075F}"/>
              </a:ext>
            </a:extLst>
          </p:cNvPr>
          <p:cNvSpPr txBox="1"/>
          <p:nvPr/>
        </p:nvSpPr>
        <p:spPr>
          <a:xfrm>
            <a:off x="6574339" y="3528296"/>
            <a:ext cx="5128022" cy="646331"/>
          </a:xfrm>
          <a:prstGeom prst="rect">
            <a:avLst/>
          </a:prstGeom>
          <a:noFill/>
        </p:spPr>
        <p:txBody>
          <a:bodyPr wrap="square" rtlCol="0">
            <a:spAutoFit/>
          </a:bodyPr>
          <a:lstStyle/>
          <a:p>
            <a:pPr algn="just" rtl="0" fontAlgn="base"/>
            <a:r>
              <a:rPr lang="pt-PT" sz="1200" b="1" dirty="0">
                <a:solidFill>
                  <a:schemeClr val="bg1"/>
                </a:solidFill>
                <a:effectLst/>
                <a:latin typeface="+mj-lt"/>
              </a:rPr>
              <a:t>A obtenção de um parecer favorável por parte desta comissão dispensa ou substitui outras obrigações legais/administrativas que possam colocar-se no âmbito da investigação?</a:t>
            </a:r>
            <a:endParaRPr lang="pt-PT" sz="1200" b="0" dirty="0">
              <a:solidFill>
                <a:schemeClr val="bg1"/>
              </a:solidFill>
              <a:effectLst/>
              <a:latin typeface="+mj-lt"/>
            </a:endParaRPr>
          </a:p>
        </p:txBody>
      </p:sp>
      <p:sp>
        <p:nvSpPr>
          <p:cNvPr id="39" name="TextBox 38">
            <a:extLst>
              <a:ext uri="{FF2B5EF4-FFF2-40B4-BE49-F238E27FC236}">
                <a16:creationId xmlns:a16="http://schemas.microsoft.com/office/drawing/2014/main" id="{869778A0-4A68-A6B2-668C-8BC2BE133BD9}"/>
              </a:ext>
            </a:extLst>
          </p:cNvPr>
          <p:cNvSpPr txBox="1"/>
          <p:nvPr/>
        </p:nvSpPr>
        <p:spPr>
          <a:xfrm>
            <a:off x="1010714" y="4316966"/>
            <a:ext cx="4724754" cy="1820242"/>
          </a:xfrm>
          <a:prstGeom prst="rect">
            <a:avLst/>
          </a:prstGeom>
          <a:noFill/>
        </p:spPr>
        <p:txBody>
          <a:bodyPr wrap="square">
            <a:spAutoFit/>
          </a:bodyPr>
          <a:lstStyle/>
          <a:p>
            <a:pPr marL="228600" indent="-228600" algn="just" rtl="0" fontAlgn="base">
              <a:buFont typeface="+mj-lt"/>
              <a:buAutoNum type="arabicPeriod"/>
            </a:pPr>
            <a:r>
              <a:rPr lang="pt-PT" sz="1100" b="0" i="0" dirty="0">
                <a:effectLst/>
              </a:rPr>
              <a:t>Formulário de submissão para apreciação; </a:t>
            </a:r>
          </a:p>
          <a:p>
            <a:pPr marL="228600" indent="-228600" algn="just" rtl="0" fontAlgn="base">
              <a:buFont typeface="+mj-lt"/>
              <a:buAutoNum type="arabicPeriod"/>
            </a:pPr>
            <a:r>
              <a:rPr lang="pt-PT" sz="1100" b="0" i="0" dirty="0">
                <a:effectLst/>
              </a:rPr>
              <a:t>Se o estudo tratar dados pessoais, o formulário adicional respetivo; </a:t>
            </a:r>
          </a:p>
          <a:p>
            <a:pPr marL="228600" indent="-228600" algn="just" rtl="0" fontAlgn="base">
              <a:buFont typeface="+mj-lt"/>
              <a:buAutoNum type="arabicPeriod"/>
            </a:pPr>
            <a:r>
              <a:rPr lang="pt-PT" sz="1100" b="0" i="0" dirty="0">
                <a:effectLst/>
              </a:rPr>
              <a:t>Modelo de consentimento informado; </a:t>
            </a:r>
          </a:p>
          <a:p>
            <a:pPr marL="228600" indent="-228600" algn="just" rtl="0" fontAlgn="base">
              <a:buFont typeface="+mj-lt"/>
              <a:buAutoNum type="arabicPeriod"/>
            </a:pPr>
            <a:r>
              <a:rPr lang="pt-PT" sz="1100" b="0" i="0" dirty="0">
                <a:effectLst/>
              </a:rPr>
              <a:t>Modelo de </a:t>
            </a:r>
            <a:r>
              <a:rPr lang="pt-PT" sz="1100" b="0" i="1" dirty="0" err="1">
                <a:effectLst/>
              </a:rPr>
              <a:t>debriefing</a:t>
            </a:r>
            <a:r>
              <a:rPr lang="pt-PT" sz="1100" b="0" i="1" dirty="0">
                <a:effectLst/>
              </a:rPr>
              <a:t>;</a:t>
            </a:r>
            <a:r>
              <a:rPr lang="pt-PT" sz="1100" b="0" i="0" dirty="0">
                <a:effectLst/>
              </a:rPr>
              <a:t> </a:t>
            </a:r>
          </a:p>
          <a:p>
            <a:pPr marL="228600" indent="-228600" algn="just" rtl="0" fontAlgn="base">
              <a:buFont typeface="+mj-lt"/>
              <a:buAutoNum type="arabicPeriod"/>
            </a:pPr>
            <a:r>
              <a:rPr lang="pt-PT" sz="1100" b="0" i="0" dirty="0">
                <a:effectLst/>
              </a:rPr>
              <a:t>Protocolo do estudo (procedimento de recolha de dados; questionários, guiões de entrevista ou de atividade, grelhas de registo/observação, entre outros, devidamente identificados). </a:t>
            </a:r>
          </a:p>
          <a:p>
            <a:pPr marL="228600" indent="-228600" algn="just" rtl="0" fontAlgn="base">
              <a:buFont typeface="+mj-lt"/>
              <a:buAutoNum type="arabicPeriod"/>
            </a:pPr>
            <a:r>
              <a:rPr lang="pt-PT" sz="1100" b="0" i="0" dirty="0">
                <a:effectLst/>
              </a:rPr>
              <a:t>Outros documentos considerados relevantes.  </a:t>
            </a:r>
          </a:p>
          <a:p>
            <a:pPr marL="0" marR="0" lvl="0" indent="0" algn="l" defTabSz="914126" rtl="0" eaLnBrk="1" fontAlgn="auto" latinLnBrk="0" hangingPunct="1">
              <a:lnSpc>
                <a:spcPts val="1800"/>
              </a:lnSpc>
              <a:spcBef>
                <a:spcPts val="0"/>
              </a:spcBef>
              <a:spcAft>
                <a:spcPts val="0"/>
              </a:spcAft>
              <a:buClrTx/>
              <a:buSzTx/>
              <a:buFontTx/>
              <a:buNone/>
              <a:tabLst/>
              <a:defRPr/>
            </a:pPr>
            <a:endParaRPr lang="pt-BR" sz="1100" dirty="0">
              <a:solidFill>
                <a:prstClr val="black"/>
              </a:solidFill>
              <a:ea typeface="Verdana" panose="020B060403050404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9BD25181-DEFD-397C-E5DF-F2194955580B}"/>
              </a:ext>
            </a:extLst>
          </p:cNvPr>
          <p:cNvSpPr/>
          <p:nvPr/>
        </p:nvSpPr>
        <p:spPr>
          <a:xfrm>
            <a:off x="6083475" y="4202862"/>
            <a:ext cx="5606361" cy="18730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A72A32A6-1C78-52D6-6040-C9C7BB98355C}"/>
              </a:ext>
            </a:extLst>
          </p:cNvPr>
          <p:cNvSpPr txBox="1"/>
          <p:nvPr/>
        </p:nvSpPr>
        <p:spPr>
          <a:xfrm>
            <a:off x="6469086" y="4290764"/>
            <a:ext cx="5078660" cy="1954381"/>
          </a:xfrm>
          <a:prstGeom prst="rect">
            <a:avLst/>
          </a:prstGeom>
          <a:noFill/>
        </p:spPr>
        <p:txBody>
          <a:bodyPr wrap="square">
            <a:spAutoFit/>
          </a:bodyPr>
          <a:lstStyle/>
          <a:p>
            <a:pPr algn="just" rtl="0" fontAlgn="base"/>
            <a:r>
              <a:rPr lang="pt-PT" sz="1100" dirty="0"/>
              <a:t>A obtenção de parecer favorável por esta comissão não dispensa ou substitui a conformidade com requisitos específicos, nem quaisquer outras obrigações legais/administrativas que possam colocar-se no âmbito da investigação em causa.</a:t>
            </a:r>
          </a:p>
          <a:p>
            <a:pPr algn="just" fontAlgn="base"/>
            <a:r>
              <a:rPr lang="pt-PT" sz="1100" dirty="0"/>
              <a:t>É da responsabilidade de quem submete assegurar a autorização da entidade onde recolhe dados e analisar a possibilidade de existirem requisitos específicos, por exemplo, ao nível da recolha/armazenamento de dados em determinados contextos (por ex., processo interno de autorização em contextos escolares ou hospitalares). </a:t>
            </a:r>
          </a:p>
          <a:p>
            <a:pPr algn="just" rtl="0" fontAlgn="base"/>
            <a:endParaRPr lang="pt-PT" sz="1100" dirty="0"/>
          </a:p>
        </p:txBody>
      </p:sp>
      <p:grpSp>
        <p:nvGrpSpPr>
          <p:cNvPr id="12" name="Group 11">
            <a:extLst>
              <a:ext uri="{FF2B5EF4-FFF2-40B4-BE49-F238E27FC236}">
                <a16:creationId xmlns:a16="http://schemas.microsoft.com/office/drawing/2014/main" id="{A06534BD-F951-4F19-E85E-60E37DF3F0A7}"/>
              </a:ext>
            </a:extLst>
          </p:cNvPr>
          <p:cNvGrpSpPr/>
          <p:nvPr/>
        </p:nvGrpSpPr>
        <p:grpSpPr>
          <a:xfrm>
            <a:off x="6297032" y="3749774"/>
            <a:ext cx="207132" cy="219870"/>
            <a:chOff x="4205287" y="1423987"/>
            <a:chExt cx="3777995" cy="4010310"/>
          </a:xfrm>
          <a:solidFill>
            <a:schemeClr val="bg1"/>
          </a:solidFill>
        </p:grpSpPr>
        <p:sp>
          <p:nvSpPr>
            <p:cNvPr id="20" name="Freeform: Shape 19">
              <a:extLst>
                <a:ext uri="{FF2B5EF4-FFF2-40B4-BE49-F238E27FC236}">
                  <a16:creationId xmlns:a16="http://schemas.microsoft.com/office/drawing/2014/main" id="{CCE6A9BC-F1B8-A760-9D77-D0B36BC48E5F}"/>
                </a:ext>
              </a:extLst>
            </p:cNvPr>
            <p:cNvSpPr/>
            <p:nvPr/>
          </p:nvSpPr>
          <p:spPr>
            <a:xfrm>
              <a:off x="5761386" y="1423987"/>
              <a:ext cx="2221896" cy="2261996"/>
            </a:xfrm>
            <a:custGeom>
              <a:avLst/>
              <a:gdLst>
                <a:gd name="connsiteX0" fmla="*/ 306038 w 2221896"/>
                <a:gd name="connsiteY0" fmla="*/ 0 h 2261996"/>
                <a:gd name="connsiteX1" fmla="*/ 0 w 2221896"/>
                <a:gd name="connsiteY1" fmla="*/ 311658 h 2261996"/>
                <a:gd name="connsiteX2" fmla="*/ 1915859 w 2221896"/>
                <a:gd name="connsiteY2" fmla="*/ 2261997 h 2261996"/>
                <a:gd name="connsiteX3" fmla="*/ 2221897 w 2221896"/>
                <a:gd name="connsiteY3" fmla="*/ 1950625 h 2261996"/>
                <a:gd name="connsiteX4" fmla="*/ 306038 w 2221896"/>
                <a:gd name="connsiteY4" fmla="*/ 0 h 226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896" h="2261996">
                  <a:moveTo>
                    <a:pt x="306038" y="0"/>
                  </a:moveTo>
                  <a:lnTo>
                    <a:pt x="0" y="311658"/>
                  </a:lnTo>
                  <a:lnTo>
                    <a:pt x="1915859" y="2261997"/>
                  </a:lnTo>
                  <a:lnTo>
                    <a:pt x="2221897" y="1950625"/>
                  </a:lnTo>
                  <a:lnTo>
                    <a:pt x="306038"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FC1DD338-4909-DD94-7779-5F929C325DE4}"/>
                </a:ext>
              </a:extLst>
            </p:cNvPr>
            <p:cNvSpPr/>
            <p:nvPr/>
          </p:nvSpPr>
          <p:spPr>
            <a:xfrm>
              <a:off x="5653944" y="3534155"/>
              <a:ext cx="1866614" cy="1900142"/>
            </a:xfrm>
            <a:custGeom>
              <a:avLst/>
              <a:gdLst>
                <a:gd name="connsiteX0" fmla="*/ 0 w 1866614"/>
                <a:gd name="connsiteY0" fmla="*/ 1588484 h 1900142"/>
                <a:gd name="connsiteX1" fmla="*/ 306038 w 1866614"/>
                <a:gd name="connsiteY1" fmla="*/ 1900142 h 1900142"/>
                <a:gd name="connsiteX2" fmla="*/ 1866614 w 1866614"/>
                <a:gd name="connsiteY2" fmla="*/ 311658 h 1900142"/>
                <a:gd name="connsiteX3" fmla="*/ 1560386 w 1866614"/>
                <a:gd name="connsiteY3" fmla="*/ 0 h 1900142"/>
                <a:gd name="connsiteX4" fmla="*/ 0 w 1866614"/>
                <a:gd name="connsiteY4" fmla="*/ 1588484 h 1900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614" h="1900142">
                  <a:moveTo>
                    <a:pt x="0" y="1588484"/>
                  </a:moveTo>
                  <a:lnTo>
                    <a:pt x="306038" y="1900142"/>
                  </a:lnTo>
                  <a:lnTo>
                    <a:pt x="1866614" y="311658"/>
                  </a:lnTo>
                  <a:lnTo>
                    <a:pt x="1560386" y="0"/>
                  </a:lnTo>
                  <a:lnTo>
                    <a:pt x="0" y="15884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30F1A478-948D-4082-2CFE-D1009EDFC97F}"/>
                </a:ext>
              </a:extLst>
            </p:cNvPr>
            <p:cNvSpPr/>
            <p:nvPr/>
          </p:nvSpPr>
          <p:spPr>
            <a:xfrm>
              <a:off x="4205287" y="3164775"/>
              <a:ext cx="2730531" cy="477202"/>
            </a:xfrm>
            <a:custGeom>
              <a:avLst/>
              <a:gdLst>
                <a:gd name="connsiteX0" fmla="*/ 0 w 2730531"/>
                <a:gd name="connsiteY0" fmla="*/ 33528 h 477202"/>
                <a:gd name="connsiteX1" fmla="*/ 0 w 2730531"/>
                <a:gd name="connsiteY1" fmla="*/ 477203 h 477202"/>
                <a:gd name="connsiteX2" fmla="*/ 2730532 w 2730531"/>
                <a:gd name="connsiteY2" fmla="*/ 437769 h 477202"/>
                <a:gd name="connsiteX3" fmla="*/ 2708243 w 2730531"/>
                <a:gd name="connsiteY3" fmla="*/ 0 h 477202"/>
                <a:gd name="connsiteX4" fmla="*/ 0 w 2730531"/>
                <a:gd name="connsiteY4" fmla="*/ 33528 h 477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31" h="477202">
                  <a:moveTo>
                    <a:pt x="0" y="33528"/>
                  </a:moveTo>
                  <a:lnTo>
                    <a:pt x="0" y="477203"/>
                  </a:lnTo>
                  <a:lnTo>
                    <a:pt x="2730532" y="437769"/>
                  </a:lnTo>
                  <a:lnTo>
                    <a:pt x="2708243" y="0"/>
                  </a:lnTo>
                  <a:lnTo>
                    <a:pt x="0" y="335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44" name="Graphic 43" descr="Email outline">
            <a:extLst>
              <a:ext uri="{FF2B5EF4-FFF2-40B4-BE49-F238E27FC236}">
                <a16:creationId xmlns:a16="http://schemas.microsoft.com/office/drawing/2014/main" id="{12F3F5DF-8D28-C833-104D-65038061FBC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78214" y="6175818"/>
            <a:ext cx="614568" cy="614568"/>
          </a:xfrm>
          <a:prstGeom prst="rect">
            <a:avLst/>
          </a:prstGeom>
        </p:spPr>
      </p:pic>
      <p:sp>
        <p:nvSpPr>
          <p:cNvPr id="45" name="TextBox 44">
            <a:extLst>
              <a:ext uri="{FF2B5EF4-FFF2-40B4-BE49-F238E27FC236}">
                <a16:creationId xmlns:a16="http://schemas.microsoft.com/office/drawing/2014/main" id="{34A7E201-AA26-C817-DCE9-CF3BA71D5C60}"/>
              </a:ext>
            </a:extLst>
          </p:cNvPr>
          <p:cNvSpPr txBox="1"/>
          <p:nvPr/>
        </p:nvSpPr>
        <p:spPr>
          <a:xfrm>
            <a:off x="4592783" y="6245145"/>
            <a:ext cx="3296158" cy="553998"/>
          </a:xfrm>
          <a:prstGeom prst="rect">
            <a:avLst/>
          </a:prstGeom>
          <a:noFill/>
        </p:spPr>
        <p:txBody>
          <a:bodyPr wrap="square" rtlCol="0">
            <a:spAutoFit/>
          </a:bodyPr>
          <a:lstStyle/>
          <a:p>
            <a:pPr rtl="0" fontAlgn="base"/>
            <a:r>
              <a:rPr lang="pt-PT" sz="1000" b="0" i="0" dirty="0">
                <a:effectLst/>
                <a:latin typeface="+mj-lt"/>
              </a:rPr>
              <a:t>Quaisquer dúvidas relativas à submissão poderão ser esclarecidas através do endereço comissão.etica</a:t>
            </a:r>
            <a:r>
              <a:rPr lang="pt-PT" sz="1000" dirty="0">
                <a:latin typeface="+mj-lt"/>
              </a:rPr>
              <a:t>.ecsh@iscte-iul.pt</a:t>
            </a:r>
            <a:r>
              <a:rPr lang="pt-PT" sz="1000" b="0" i="0" dirty="0">
                <a:effectLst/>
                <a:latin typeface="+mj-lt"/>
              </a:rPr>
              <a:t>  </a:t>
            </a:r>
          </a:p>
        </p:txBody>
      </p:sp>
    </p:spTree>
    <p:extLst>
      <p:ext uri="{BB962C8B-B14F-4D97-AF65-F5344CB8AC3E}">
        <p14:creationId xmlns:p14="http://schemas.microsoft.com/office/powerpoint/2010/main" val="57983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ISCTE">
      <a:dk1>
        <a:sysClr val="windowText" lastClr="000000"/>
      </a:dk1>
      <a:lt1>
        <a:sysClr val="window" lastClr="FFFFFF"/>
      </a:lt1>
      <a:dk2>
        <a:srgbClr val="0D28C2"/>
      </a:dk2>
      <a:lt2>
        <a:srgbClr val="F2F2F2"/>
      </a:lt2>
      <a:accent1>
        <a:srgbClr val="BFBFBF"/>
      </a:accent1>
      <a:accent2>
        <a:srgbClr val="14BFB8"/>
      </a:accent2>
      <a:accent3>
        <a:srgbClr val="25B748"/>
      </a:accent3>
      <a:accent4>
        <a:srgbClr val="25B748"/>
      </a:accent4>
      <a:accent5>
        <a:srgbClr val="F18D00"/>
      </a:accent5>
      <a:accent6>
        <a:srgbClr val="8517AC"/>
      </a:accent6>
      <a:hlink>
        <a:srgbClr val="14BFB8"/>
      </a:hlink>
      <a:folHlink>
        <a:srgbClr val="F18D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CTE Institucional_Template_V2.pptx" id="{6FC62CF6-86E5-4BB9-AB57-2505EB4A5825}" vid="{E6621D8A-16DA-4DB2-89A1-33B821A09A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86F82233A5EE84898BE6ADC4A1896FD" ma:contentTypeVersion="18" ma:contentTypeDescription="Criar um novo documento." ma:contentTypeScope="" ma:versionID="a97ba9fdf839fa74a5111a9d374a5227">
  <xsd:schema xmlns:xsd="http://www.w3.org/2001/XMLSchema" xmlns:xs="http://www.w3.org/2001/XMLSchema" xmlns:p="http://schemas.microsoft.com/office/2006/metadata/properties" xmlns:ns2="0846b462-6f49-47cf-8b5c-0d42bd77b986" xmlns:ns3="ee4443be-dc62-4c9e-aa0f-75e5c839fd04" targetNamespace="http://schemas.microsoft.com/office/2006/metadata/properties" ma:root="true" ma:fieldsID="0e03a67d9a3272bfe164cd52c748daeb" ns2:_="" ns3:_="">
    <xsd:import namespace="0846b462-6f49-47cf-8b5c-0d42bd77b986"/>
    <xsd:import namespace="ee4443be-dc62-4c9e-aa0f-75e5c839fd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46b462-6f49-47cf-8b5c-0d42bd77b9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m" ma:readOnly="false" ma:fieldId="{5cf76f15-5ced-4ddc-b409-7134ff3c332f}" ma:taxonomyMulti="true" ma:sspId="66360a76-79ac-481f-9307-a903ec69f42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4443be-dc62-4c9e-aa0f-75e5c839fd04" elementFormDefault="qualified">
    <xsd:import namespace="http://schemas.microsoft.com/office/2006/documentManagement/types"/>
    <xsd:import namespace="http://schemas.microsoft.com/office/infopath/2007/PartnerControls"/>
    <xsd:element name="SharedWithUsers" ma:index="14" nillable="true" ma:displayName="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hes de Partilhado Com" ma:internalName="SharedWithDetails" ma:readOnly="true">
      <xsd:simpleType>
        <xsd:restriction base="dms:Note">
          <xsd:maxLength value="255"/>
        </xsd:restriction>
      </xsd:simpleType>
    </xsd:element>
    <xsd:element name="TaxCatchAll" ma:index="23" nillable="true" ma:displayName="Taxonomy Catch All Column" ma:hidden="true" ma:list="{e008e7e7-f25d-4a20-bb14-f8ba49ef9d02}" ma:internalName="TaxCatchAll" ma:showField="CatchAllData" ma:web="ee4443be-dc62-4c9e-aa0f-75e5c839fd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846b462-6f49-47cf-8b5c-0d42bd77b986">
      <Terms xmlns="http://schemas.microsoft.com/office/infopath/2007/PartnerControls"/>
    </lcf76f155ced4ddcb4097134ff3c332f>
    <TaxCatchAll xmlns="ee4443be-dc62-4c9e-aa0f-75e5c839fd04" xsi:nil="true"/>
  </documentManagement>
</p:properties>
</file>

<file path=customXml/itemProps1.xml><?xml version="1.0" encoding="utf-8"?>
<ds:datastoreItem xmlns:ds="http://schemas.openxmlformats.org/officeDocument/2006/customXml" ds:itemID="{DE75EEB0-BD61-4DC7-992E-C2F4688A61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46b462-6f49-47cf-8b5c-0d42bd77b986"/>
    <ds:schemaRef ds:uri="ee4443be-dc62-4c9e-aa0f-75e5c839fd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632365-7629-44D8-A9A0-42373F76F1A7}">
  <ds:schemaRefs>
    <ds:schemaRef ds:uri="http://schemas.microsoft.com/sharepoint/v3/contenttype/forms"/>
  </ds:schemaRefs>
</ds:datastoreItem>
</file>

<file path=customXml/itemProps3.xml><?xml version="1.0" encoding="utf-8"?>
<ds:datastoreItem xmlns:ds="http://schemas.openxmlformats.org/officeDocument/2006/customXml" ds:itemID="{060CD879-0777-4CC5-B5B9-344F800D88B0}">
  <ds:schemaRefs>
    <ds:schemaRef ds:uri="http://purl.org/dc/dcmitype/"/>
    <ds:schemaRef ds:uri="http://schemas.microsoft.com/office/2006/metadata/properties"/>
    <ds:schemaRef ds:uri="http://schemas.microsoft.com/office/infopath/2007/PartnerControls"/>
    <ds:schemaRef ds:uri="http://schemas.microsoft.com/office/2006/documentManagement/types"/>
    <ds:schemaRef ds:uri="http://purl.org/dc/elements/1.1/"/>
    <ds:schemaRef ds:uri="http://purl.org/dc/terms/"/>
    <ds:schemaRef ds:uri="0846b462-6f49-47cf-8b5c-0d42bd77b986"/>
    <ds:schemaRef ds:uri="http://schemas.openxmlformats.org/package/2006/metadata/core-properties"/>
    <ds:schemaRef ds:uri="ee4443be-dc62-4c9e-aa0f-75e5c839fd0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ISCTE Institucional_Template</Template>
  <TotalTime>128</TotalTime>
  <Words>674</Words>
  <Application>Microsoft Office PowerPoint</Application>
  <PresentationFormat>Ecrã Panorâmico</PresentationFormat>
  <Paragraphs>39</Paragraphs>
  <Slides>2</Slides>
  <Notes>0</Notes>
  <HiddenSlides>0</HiddenSlides>
  <MMClips>0</MMClips>
  <ScaleCrop>false</ScaleCrop>
  <HeadingPairs>
    <vt:vector size="4" baseType="variant">
      <vt:variant>
        <vt:lpstr>Tema</vt:lpstr>
      </vt:variant>
      <vt:variant>
        <vt:i4>1</vt:i4>
      </vt:variant>
      <vt:variant>
        <vt:lpstr>Títulos dos diapositivos</vt:lpstr>
      </vt:variant>
      <vt:variant>
        <vt:i4>2</vt:i4>
      </vt:variant>
    </vt:vector>
  </HeadingPairs>
  <TitlesOfParts>
    <vt:vector size="3" baseType="lpstr">
      <vt:lpstr>Office Theme</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José Miguel Sequeira</dc:creator>
  <cp:lastModifiedBy>Lara Gonçalves Carregã</cp:lastModifiedBy>
  <cp:revision>41</cp:revision>
  <dcterms:created xsi:type="dcterms:W3CDTF">2022-09-16T15:39:27Z</dcterms:created>
  <dcterms:modified xsi:type="dcterms:W3CDTF">2024-06-18T11:24:17Z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0x010100386F82233A5EE84898BE6ADC4A1896FD</vt:lpwstr>
  </property>
</Properties>
</file>